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4" r:id="rId5"/>
    <p:sldId id="258" r:id="rId6"/>
    <p:sldId id="259" r:id="rId7"/>
    <p:sldId id="260" r:id="rId8"/>
    <p:sldId id="279" r:id="rId9"/>
    <p:sldId id="261" r:id="rId10"/>
    <p:sldId id="263" r:id="rId11"/>
    <p:sldId id="276" r:id="rId12"/>
    <p:sldId id="264" r:id="rId13"/>
    <p:sldId id="265"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snapToGrid="0">
      <p:cViewPr>
        <p:scale>
          <a:sx n="92" d="100"/>
          <a:sy n="92" d="100"/>
        </p:scale>
        <p:origin x="-326" y="-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7E971B0-AA83-4BCE-88B0-FA230F298059}" type="datetimeFigureOut">
              <a:rPr lang="fr-FR" smtClean="0"/>
              <a:t>19/04/2016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322334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E971B0-AA83-4BCE-88B0-FA230F298059}" type="datetimeFigureOut">
              <a:rPr lang="fr-FR" smtClean="0"/>
              <a:t>19/04/2016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2419043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E971B0-AA83-4BCE-88B0-FA230F298059}" type="datetimeFigureOut">
              <a:rPr lang="fr-FR" smtClean="0"/>
              <a:t>19/04/2016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287062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E971B0-AA83-4BCE-88B0-FA230F298059}" type="datetimeFigureOut">
              <a:rPr lang="fr-FR" smtClean="0"/>
              <a:t>19/04/2016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277894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7E971B0-AA83-4BCE-88B0-FA230F298059}" type="datetimeFigureOut">
              <a:rPr lang="fr-FR" smtClean="0"/>
              <a:t>19/04/2016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243093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7E971B0-AA83-4BCE-88B0-FA230F298059}" type="datetimeFigureOut">
              <a:rPr lang="fr-FR" smtClean="0"/>
              <a:t>19/04/2016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284353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7E971B0-AA83-4BCE-88B0-FA230F298059}" type="datetimeFigureOut">
              <a:rPr lang="fr-FR" smtClean="0"/>
              <a:t>19/04/2016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1644960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7E971B0-AA83-4BCE-88B0-FA230F298059}" type="datetimeFigureOut">
              <a:rPr lang="fr-FR" smtClean="0"/>
              <a:t>19/04/2016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288758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7E971B0-AA83-4BCE-88B0-FA230F298059}" type="datetimeFigureOut">
              <a:rPr lang="fr-FR" smtClean="0"/>
              <a:t>19/04/2016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2059080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7E971B0-AA83-4BCE-88B0-FA230F298059}" type="datetimeFigureOut">
              <a:rPr lang="fr-FR" smtClean="0"/>
              <a:t>19/04/2016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400265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7E971B0-AA83-4BCE-88B0-FA230F298059}" type="datetimeFigureOut">
              <a:rPr lang="fr-FR" smtClean="0"/>
              <a:t>19/04/2016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5E90C8-ACA8-459A-8922-4E973114E031}" type="slidenum">
              <a:rPr lang="fr-FR" smtClean="0"/>
              <a:t>‹N°›</a:t>
            </a:fld>
            <a:endParaRPr lang="fr-FR"/>
          </a:p>
        </p:txBody>
      </p:sp>
    </p:spTree>
    <p:extLst>
      <p:ext uri="{BB962C8B-B14F-4D97-AF65-F5344CB8AC3E}">
        <p14:creationId xmlns:p14="http://schemas.microsoft.com/office/powerpoint/2010/main" val="328794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971B0-AA83-4BCE-88B0-FA230F298059}" type="datetimeFigureOut">
              <a:rPr lang="fr-FR" smtClean="0"/>
              <a:t>19/04/2016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E90C8-ACA8-459A-8922-4E973114E031}" type="slidenum">
              <a:rPr lang="fr-FR" smtClean="0"/>
              <a:t>‹N°›</a:t>
            </a:fld>
            <a:endParaRPr lang="fr-FR"/>
          </a:p>
        </p:txBody>
      </p:sp>
    </p:spTree>
    <p:extLst>
      <p:ext uri="{BB962C8B-B14F-4D97-AF65-F5344CB8AC3E}">
        <p14:creationId xmlns:p14="http://schemas.microsoft.com/office/powerpoint/2010/main" val="2423576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18.jpeg"/><Relationship Id="rId3" Type="http://schemas.openxmlformats.org/officeDocument/2006/relationships/image" Target="../media/image3.jp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image" Target="../media/image2.jpeg"/><Relationship Id="rId16" Type="http://schemas.openxmlformats.org/officeDocument/2006/relationships/image" Target="../media/image16.JP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g"/><Relationship Id="rId5" Type="http://schemas.openxmlformats.org/officeDocument/2006/relationships/image" Target="../media/image5.jpg"/><Relationship Id="rId15" Type="http://schemas.openxmlformats.org/officeDocument/2006/relationships/image" Target="../media/image15.jpeg"/><Relationship Id="rId10" Type="http://schemas.openxmlformats.org/officeDocument/2006/relationships/image" Target="../media/image10.jpg"/><Relationship Id="rId4" Type="http://schemas.openxmlformats.org/officeDocument/2006/relationships/image" Target="../media/image4.jpeg"/><Relationship Id="rId9" Type="http://schemas.openxmlformats.org/officeDocument/2006/relationships/image" Target="../media/image9.jpg"/><Relationship Id="rId14" Type="http://schemas.openxmlformats.org/officeDocument/2006/relationships/image" Target="../media/image14.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vsante.fr/" TargetMode="External"/><Relationship Id="rId7" Type="http://schemas.openxmlformats.org/officeDocument/2006/relationships/image" Target="../media/image2.jpe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hyperlink" Target="http://www.demesante.fr/employeurs.html" TargetMode="External"/><Relationship Id="rId5" Type="http://schemas.openxmlformats.org/officeDocument/2006/relationships/hyperlink" Target="http://www.trmsante.fr/" TargetMode="External"/><Relationship Id="rId4" Type="http://schemas.openxmlformats.org/officeDocument/2006/relationships/hyperlink" Target="http://trssante.f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54988" y="1020744"/>
            <a:ext cx="9144001" cy="2172927"/>
          </a:xfrm>
        </p:spPr>
        <p:txBody>
          <a:bodyPr>
            <a:normAutofit/>
          </a:bodyPr>
          <a:lstStyle/>
          <a:p>
            <a:r>
              <a:rPr lang="fr-FR" b="1" dirty="0" smtClean="0">
                <a:solidFill>
                  <a:schemeClr val="accent1">
                    <a:lumMod val="50000"/>
                  </a:schemeClr>
                </a:solidFill>
                <a:latin typeface="Arial" panose="020B0604020202020204" pitchFamily="34" charset="0"/>
                <a:ea typeface="Batang" panose="02030600000101010101" pitchFamily="18" charset="-127"/>
                <a:cs typeface="Arial" panose="020B0604020202020204" pitchFamily="34" charset="0"/>
              </a:rPr>
              <a:t>Les partenaires de l’OTRE</a:t>
            </a:r>
            <a:endParaRPr lang="fr-FR" sz="4900" b="1" dirty="0">
              <a:solidFill>
                <a:schemeClr val="accent1">
                  <a:lumMod val="50000"/>
                </a:schemeClr>
              </a:solidFill>
              <a:latin typeface="Arial" panose="020B0604020202020204" pitchFamily="34" charset="0"/>
              <a:ea typeface="Batang" panose="02030600000101010101" pitchFamily="18" charset="-127"/>
              <a:cs typeface="Arial" panose="020B0604020202020204" pitchFamily="34" charset="0"/>
            </a:endParaRPr>
          </a:p>
        </p:txBody>
      </p:sp>
      <p:sp>
        <p:nvSpPr>
          <p:cNvPr id="15" name="ZoneTexte 14"/>
          <p:cNvSpPr txBox="1"/>
          <p:nvPr/>
        </p:nvSpPr>
        <p:spPr>
          <a:xfrm>
            <a:off x="0" y="5863130"/>
            <a:ext cx="12192000" cy="1015663"/>
          </a:xfrm>
          <a:prstGeom prst="rect">
            <a:avLst/>
          </a:prstGeom>
          <a:noFill/>
        </p:spPr>
        <p:txBody>
          <a:bodyPr wrap="square" rtlCol="0">
            <a:spAutoFit/>
          </a:bodyPr>
          <a:lstStyle/>
          <a:p>
            <a:pPr algn="ctr"/>
            <a:r>
              <a:rPr lang="fr-FR" sz="1700" b="1" dirty="0"/>
              <a:t>Lors de votre prise de contact avec les partenaires, précisez que vous êtes adhérent OTRE et fournissez votre numéro d’adhérent.</a:t>
            </a:r>
          </a:p>
          <a:p>
            <a:pPr algn="ctr"/>
            <a:endParaRPr lang="fr-FR" sz="700" i="1" dirty="0"/>
          </a:p>
          <a:p>
            <a:pPr algn="ctr"/>
            <a:r>
              <a:rPr lang="fr-FR" i="1" dirty="0"/>
              <a:t>Si vous travaillez avec les partenaires référencés ci-dessus, prévenez votre secrétaire général,</a:t>
            </a:r>
            <a:br>
              <a:rPr lang="fr-FR" i="1" dirty="0"/>
            </a:br>
            <a:r>
              <a:rPr lang="fr-FR" i="1" dirty="0"/>
              <a:t>il s’assurera que vous bénéficiez bien des conditions préférentielles OTRE.</a:t>
            </a:r>
          </a:p>
        </p:txBody>
      </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67520" cy="1318654"/>
          </a:xfrm>
          <a:prstGeom prst="rect">
            <a:avLst/>
          </a:prstGeom>
        </p:spPr>
      </p:pic>
      <p:pic>
        <p:nvPicPr>
          <p:cNvPr id="14" name="Imag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1932" y="3890302"/>
            <a:ext cx="1506748" cy="268728"/>
          </a:xfrm>
          <a:prstGeom prst="rect">
            <a:avLst/>
          </a:prstGeom>
        </p:spPr>
      </p:pic>
      <p:pic>
        <p:nvPicPr>
          <p:cNvPr id="16" name="Imag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8645" y="4737445"/>
            <a:ext cx="1133764" cy="594992"/>
          </a:xfrm>
          <a:prstGeom prst="rect">
            <a:avLst/>
          </a:prstGeom>
        </p:spPr>
      </p:pic>
      <p:pic>
        <p:nvPicPr>
          <p:cNvPr id="17" name="Imag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9572" y="3711633"/>
            <a:ext cx="1719632" cy="527426"/>
          </a:xfrm>
          <a:prstGeom prst="rect">
            <a:avLst/>
          </a:prstGeom>
        </p:spPr>
      </p:pic>
      <p:pic>
        <p:nvPicPr>
          <p:cNvPr id="18" name="Imag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73043" y="4830946"/>
            <a:ext cx="1493852" cy="408372"/>
          </a:xfrm>
          <a:prstGeom prst="rect">
            <a:avLst/>
          </a:prstGeom>
        </p:spPr>
      </p:pic>
      <p:pic>
        <p:nvPicPr>
          <p:cNvPr id="20" name="Imag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42710" y="3539956"/>
            <a:ext cx="944704" cy="944704"/>
          </a:xfrm>
          <a:prstGeom prst="rect">
            <a:avLst/>
          </a:prstGeom>
        </p:spPr>
      </p:pic>
      <p:pic>
        <p:nvPicPr>
          <p:cNvPr id="22" name="Picture 12" descr="http://www.ulm-airflash.com/wp-content/uploads/www.wurth_.fr_.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58225" y="4845247"/>
            <a:ext cx="1605434" cy="343350"/>
          </a:xfrm>
          <a:prstGeom prst="rect">
            <a:avLst/>
          </a:prstGeom>
          <a:noFill/>
          <a:extLst>
            <a:ext uri="{909E8E84-426E-40DD-AFC4-6F175D3DCCD1}">
              <a14:hiddenFill xmlns:a14="http://schemas.microsoft.com/office/drawing/2010/main">
                <a:solidFill>
                  <a:srgbClr val="FFFFFF"/>
                </a:solidFill>
              </a14:hiddenFill>
            </a:ext>
          </a:extLst>
        </p:spPr>
      </p:pic>
      <p:pic>
        <p:nvPicPr>
          <p:cNvPr id="23" name="Image 2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39322" y="3658025"/>
            <a:ext cx="1137158" cy="689752"/>
          </a:xfrm>
          <a:prstGeom prst="rect">
            <a:avLst/>
          </a:prstGeom>
        </p:spPr>
      </p:pic>
      <p:pic>
        <p:nvPicPr>
          <p:cNvPr id="24" name="Imag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860998" y="3535294"/>
            <a:ext cx="887202" cy="887204"/>
          </a:xfrm>
          <a:prstGeom prst="rect">
            <a:avLst/>
          </a:prstGeom>
        </p:spPr>
      </p:pic>
      <p:pic>
        <p:nvPicPr>
          <p:cNvPr id="25" name="Image 2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413865" y="4734279"/>
            <a:ext cx="1256192" cy="565286"/>
          </a:xfrm>
          <a:prstGeom prst="rect">
            <a:avLst/>
          </a:prstGeom>
        </p:spPr>
      </p:pic>
      <p:pic>
        <p:nvPicPr>
          <p:cNvPr id="4" name="Imag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232718" y="3658025"/>
            <a:ext cx="1025474" cy="688534"/>
          </a:xfrm>
          <a:prstGeom prst="rect">
            <a:avLst/>
          </a:prstGeom>
        </p:spPr>
      </p:pic>
      <p:pic>
        <p:nvPicPr>
          <p:cNvPr id="3" name="Image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05232" y="4657088"/>
            <a:ext cx="1133878" cy="755706"/>
          </a:xfrm>
          <a:prstGeom prst="rect">
            <a:avLst/>
          </a:prstGeom>
        </p:spPr>
      </p:pic>
      <p:pic>
        <p:nvPicPr>
          <p:cNvPr id="6" name="Image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443873" y="41269"/>
            <a:ext cx="453732" cy="594206"/>
          </a:xfrm>
          <a:prstGeom prst="rect">
            <a:avLst/>
          </a:prstGeom>
        </p:spPr>
      </p:pic>
      <p:pic>
        <p:nvPicPr>
          <p:cNvPr id="7" name="Imag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074397" y="1487188"/>
            <a:ext cx="823208" cy="514244"/>
          </a:xfrm>
          <a:prstGeom prst="rect">
            <a:avLst/>
          </a:prstGeom>
        </p:spPr>
      </p:pic>
      <p:pic>
        <p:nvPicPr>
          <p:cNvPr id="8" name="Image 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1150191" y="705184"/>
            <a:ext cx="893904" cy="670428"/>
          </a:xfrm>
          <a:prstGeom prst="rect">
            <a:avLst/>
          </a:prstGeom>
        </p:spPr>
      </p:pic>
      <p:pic>
        <p:nvPicPr>
          <p:cNvPr id="10" name="Image 9"/>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183280" y="238209"/>
            <a:ext cx="1019208" cy="337434"/>
          </a:xfrm>
          <a:prstGeom prst="rect">
            <a:avLst/>
          </a:prstGeom>
        </p:spPr>
      </p:pic>
      <p:pic>
        <p:nvPicPr>
          <p:cNvPr id="12" name="Image 11"/>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286342" y="766303"/>
            <a:ext cx="784470" cy="720606"/>
          </a:xfrm>
          <a:prstGeom prst="rect">
            <a:avLst/>
          </a:prstGeom>
        </p:spPr>
      </p:pic>
    </p:spTree>
    <p:extLst>
      <p:ext uri="{BB962C8B-B14F-4D97-AF65-F5344CB8AC3E}">
        <p14:creationId xmlns:p14="http://schemas.microsoft.com/office/powerpoint/2010/main" val="619751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dirty="0" smtClean="0">
                <a:solidFill>
                  <a:schemeClr val="accent1">
                    <a:lumMod val="50000"/>
                  </a:schemeClr>
                </a:solidFill>
                <a:latin typeface="Arial" panose="020B0604020202020204" pitchFamily="34" charset="0"/>
                <a:cs typeface="Arial" panose="020B0604020202020204" pitchFamily="34" charset="0"/>
              </a:rPr>
              <a:t>SFR</a:t>
            </a:r>
            <a:br>
              <a:rPr lang="fr-FR" dirty="0" smtClean="0">
                <a:solidFill>
                  <a:schemeClr val="accent1">
                    <a:lumMod val="50000"/>
                  </a:schemeClr>
                </a:solidFill>
                <a:latin typeface="Arial" panose="020B0604020202020204" pitchFamily="34" charset="0"/>
                <a:cs typeface="Arial" panose="020B0604020202020204" pitchFamily="34" charset="0"/>
              </a:rPr>
            </a:br>
            <a:r>
              <a:rPr lang="fr-FR" sz="2800" i="1" dirty="0">
                <a:solidFill>
                  <a:schemeClr val="accent1">
                    <a:lumMod val="50000"/>
                  </a:schemeClr>
                </a:solidFill>
                <a:latin typeface="Arial" panose="020B0604020202020204" pitchFamily="34" charset="0"/>
                <a:cs typeface="Arial" panose="020B0604020202020204" pitchFamily="34" charset="0"/>
              </a:rPr>
              <a:t>Téléphonie mobile, </a:t>
            </a:r>
            <a:r>
              <a:rPr lang="fr-FR" sz="2800" i="1" dirty="0" smtClean="0">
                <a:solidFill>
                  <a:schemeClr val="accent1">
                    <a:lumMod val="50000"/>
                  </a:schemeClr>
                </a:solidFill>
                <a:latin typeface="Arial" panose="020B0604020202020204" pitchFamily="34" charset="0"/>
                <a:cs typeface="Arial" panose="020B0604020202020204" pitchFamily="34" charset="0"/>
              </a:rPr>
              <a:t>fixe, géolocalisation et </a:t>
            </a:r>
            <a:r>
              <a:rPr lang="fr-FR" sz="2800" i="1" dirty="0">
                <a:solidFill>
                  <a:schemeClr val="accent1">
                    <a:lumMod val="50000"/>
                  </a:schemeClr>
                </a:solidFill>
                <a:latin typeface="Arial" panose="020B0604020202020204" pitchFamily="34" charset="0"/>
                <a:cs typeface="Arial" panose="020B0604020202020204" pitchFamily="34" charset="0"/>
              </a:rPr>
              <a:t>Internet</a:t>
            </a:r>
            <a:endParaRPr lang="fr-FR" sz="2800" i="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825624"/>
            <a:ext cx="10515600" cy="4675843"/>
          </a:xfrm>
        </p:spPr>
        <p:txBody>
          <a:bodyPr>
            <a:noAutofit/>
          </a:bodyPr>
          <a:lstStyle/>
          <a:p>
            <a:pPr marL="0" indent="0" algn="just">
              <a:buNone/>
            </a:pPr>
            <a:r>
              <a:rPr lang="fr-FR" sz="2600" dirty="0" smtClean="0"/>
              <a:t>SFR a été sélectionné comme partenaire de l’OTRE pour permettre aux professionnels du transport routier d’avoir le choix entre les deux principaux opérateurs de téléphonie français. Des services et des offres pertinents permettent des économies et la gestion au plus près de votre poste télécommunication.</a:t>
            </a:r>
            <a:endParaRPr lang="fr-FR" sz="2600" dirty="0"/>
          </a:p>
          <a:p>
            <a:pPr marL="0" indent="0" algn="just">
              <a:buNone/>
            </a:pPr>
            <a:endParaRPr lang="fr-FR" sz="1000" dirty="0"/>
          </a:p>
          <a:p>
            <a:pPr marL="0" indent="0" algn="just">
              <a:buNone/>
            </a:pPr>
            <a:r>
              <a:rPr lang="fr-FR" sz="2600" b="1" dirty="0" smtClean="0"/>
              <a:t>Des services </a:t>
            </a:r>
            <a:r>
              <a:rPr lang="fr-FR" sz="2600" b="1" dirty="0"/>
              <a:t>sur mesure pour les adhérents OTRE :</a:t>
            </a:r>
          </a:p>
          <a:p>
            <a:pPr algn="just"/>
            <a:r>
              <a:rPr lang="fr-FR" sz="2600" dirty="0"/>
              <a:t>Prix préférentiels sur tous les produits (jusqu’à 70 % de remise),</a:t>
            </a:r>
          </a:p>
          <a:p>
            <a:pPr algn="just"/>
            <a:r>
              <a:rPr lang="fr-FR" sz="2600" dirty="0"/>
              <a:t>Des formules mobiles adaptées pour tous… les conducteurs, les responsables d’exploitation, les chefs d’entreprises, etc.</a:t>
            </a:r>
          </a:p>
          <a:p>
            <a:pPr algn="just"/>
            <a:r>
              <a:rPr lang="fr-FR" sz="2600" dirty="0" smtClean="0"/>
              <a:t>Des revendeurs SFR sélectionnés (SFD) et présents sur tout le territoire national.</a:t>
            </a:r>
            <a:endParaRPr lang="fr-FR" sz="2600" dirty="0"/>
          </a:p>
          <a:p>
            <a:pPr marL="0" indent="0" algn="just">
              <a:buNone/>
            </a:pPr>
            <a:endParaRPr lang="fr-FR" sz="2600" dirty="0"/>
          </a:p>
          <a:p>
            <a:pPr marL="0" indent="0" algn="just">
              <a:buNone/>
            </a:pPr>
            <a:endParaRPr lang="fr-FR" sz="2600" dirty="0"/>
          </a:p>
          <a:p>
            <a:pPr marL="0" indent="0" algn="just">
              <a:buNone/>
            </a:pPr>
            <a:endParaRPr lang="fr-FR" sz="2600" dirty="0"/>
          </a:p>
          <a:p>
            <a:pPr marL="0" indent="0" algn="just">
              <a:buNone/>
            </a:pPr>
            <a:endParaRPr lang="fr-FR" sz="2600" dirty="0"/>
          </a:p>
          <a:p>
            <a:pPr algn="just"/>
            <a:endParaRPr lang="fr-FR" sz="2600" dirty="0"/>
          </a:p>
          <a:p>
            <a:endParaRPr lang="fr-FR" sz="2600" dirty="0"/>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7455" y="14605"/>
            <a:ext cx="2564455" cy="701040"/>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spTree>
    <p:extLst>
      <p:ext uri="{BB962C8B-B14F-4D97-AF65-F5344CB8AC3E}">
        <p14:creationId xmlns:p14="http://schemas.microsoft.com/office/powerpoint/2010/main" val="98901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sp>
        <p:nvSpPr>
          <p:cNvPr id="2" name="Titre 1"/>
          <p:cNvSpPr>
            <a:spLocks noGrp="1"/>
          </p:cNvSpPr>
          <p:nvPr>
            <p:ph type="title"/>
          </p:nvPr>
        </p:nvSpPr>
        <p:spPr/>
        <p:txBody>
          <a:bodyPr>
            <a:noAutofit/>
          </a:bodyPr>
          <a:lstStyle/>
          <a:p>
            <a:pPr algn="ctr"/>
            <a:r>
              <a:rPr lang="fr-FR" dirty="0" smtClean="0">
                <a:solidFill>
                  <a:schemeClr val="accent1">
                    <a:lumMod val="50000"/>
                  </a:schemeClr>
                </a:solidFill>
                <a:latin typeface="Arial" panose="020B0604020202020204" pitchFamily="34" charset="0"/>
                <a:cs typeface="Arial" panose="020B0604020202020204" pitchFamily="34" charset="0"/>
              </a:rPr>
              <a:t>SOLOCAL</a:t>
            </a:r>
            <a:br>
              <a:rPr lang="fr-FR" dirty="0" smtClean="0">
                <a:solidFill>
                  <a:schemeClr val="accent1">
                    <a:lumMod val="50000"/>
                  </a:schemeClr>
                </a:solidFill>
                <a:latin typeface="Arial" panose="020B0604020202020204" pitchFamily="34" charset="0"/>
                <a:cs typeface="Arial" panose="020B0604020202020204" pitchFamily="34" charset="0"/>
              </a:rPr>
            </a:br>
            <a:r>
              <a:rPr lang="fr-FR" sz="2800" i="1" spc="-50" dirty="0" smtClean="0">
                <a:solidFill>
                  <a:schemeClr val="accent1">
                    <a:lumMod val="50000"/>
                  </a:schemeClr>
                </a:solidFill>
                <a:latin typeface="Arial" panose="020B0604020202020204" pitchFamily="34" charset="0"/>
                <a:cs typeface="Arial" panose="020B0604020202020204" pitchFamily="34" charset="0"/>
              </a:rPr>
              <a:t>Référencement sur pagesjaunes.fr et création de site Internet</a:t>
            </a:r>
            <a:endParaRPr lang="fr-FR" sz="2800" i="1" spc="-5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825624"/>
            <a:ext cx="10515600" cy="4759733"/>
          </a:xfrm>
        </p:spPr>
        <p:txBody>
          <a:bodyPr>
            <a:noAutofit/>
          </a:bodyPr>
          <a:lstStyle/>
          <a:p>
            <a:pPr marL="0" indent="0" algn="just">
              <a:spcBef>
                <a:spcPts val="0"/>
              </a:spcBef>
              <a:buNone/>
            </a:pPr>
            <a:r>
              <a:rPr lang="fr-FR" sz="2600" dirty="0" smtClean="0"/>
              <a:t>Ce </a:t>
            </a:r>
            <a:r>
              <a:rPr lang="fr-FR" sz="2600" dirty="0"/>
              <a:t>partenariat est l’opportunité de créer un véritable lien sur le long terme avec les clients et futurs clients des transporteurs. </a:t>
            </a:r>
            <a:r>
              <a:rPr lang="fr-FR" sz="2600" dirty="0" err="1"/>
              <a:t>Solocal</a:t>
            </a:r>
            <a:r>
              <a:rPr lang="fr-FR" sz="2600" dirty="0"/>
              <a:t> apporte des solutions adaptées aux problématiques de communication du secteur des transports </a:t>
            </a:r>
            <a:r>
              <a:rPr lang="fr-FR" sz="2600" dirty="0" smtClean="0"/>
              <a:t>routiers.</a:t>
            </a:r>
          </a:p>
          <a:p>
            <a:pPr marL="0" indent="0" algn="just">
              <a:spcBef>
                <a:spcPts val="0"/>
              </a:spcBef>
              <a:buNone/>
            </a:pPr>
            <a:r>
              <a:rPr lang="fr-FR" sz="2600" dirty="0" smtClean="0"/>
              <a:t>Les </a:t>
            </a:r>
            <a:r>
              <a:rPr lang="fr-FR" sz="2600" dirty="0"/>
              <a:t>médias digitaux sont essentiels pour le secteur des transports routiers avec plus  de 4,5 millions de recherches par an sur les activités de transport routier, dont 55% des recherches aboutissent à un contact commercial.</a:t>
            </a:r>
          </a:p>
          <a:p>
            <a:pPr marL="0" indent="0" algn="just">
              <a:buNone/>
            </a:pPr>
            <a:endParaRPr lang="fr-FR" sz="1000" dirty="0"/>
          </a:p>
          <a:p>
            <a:pPr marL="0" indent="0" algn="just">
              <a:buNone/>
            </a:pPr>
            <a:r>
              <a:rPr lang="fr-FR" sz="2600" b="1" dirty="0" smtClean="0"/>
              <a:t>Être trouvé, être vu, être choisi </a:t>
            </a:r>
            <a:r>
              <a:rPr lang="fr-FR" sz="2600" b="1" dirty="0"/>
              <a:t>:</a:t>
            </a:r>
          </a:p>
          <a:p>
            <a:pPr algn="just"/>
            <a:r>
              <a:rPr lang="fr-FR" sz="2600" dirty="0" smtClean="0"/>
              <a:t>Remise de 20 % pour les adhérents OTRE,</a:t>
            </a:r>
            <a:endParaRPr lang="fr-FR" sz="2600" dirty="0"/>
          </a:p>
          <a:p>
            <a:pPr algn="just"/>
            <a:r>
              <a:rPr lang="fr-FR" sz="2600" dirty="0" smtClean="0"/>
              <a:t>Des bureaux et correspondants en région au plus proche de chez vous.</a:t>
            </a:r>
            <a:endParaRPr lang="fr-FR" sz="2600" dirty="0"/>
          </a:p>
          <a:p>
            <a:pPr marL="0" indent="0" algn="just">
              <a:buNone/>
            </a:pPr>
            <a:endParaRPr lang="fr-FR" sz="2600" dirty="0"/>
          </a:p>
          <a:p>
            <a:pPr marL="0" indent="0" algn="just">
              <a:buNone/>
            </a:pPr>
            <a:endParaRPr lang="fr-FR" sz="2600" dirty="0"/>
          </a:p>
          <a:p>
            <a:pPr marL="0" indent="0" algn="just">
              <a:buNone/>
            </a:pPr>
            <a:endParaRPr lang="fr-FR" sz="2600" dirty="0"/>
          </a:p>
          <a:p>
            <a:pPr marL="0" indent="0" algn="just">
              <a:buNone/>
            </a:pPr>
            <a:endParaRPr lang="fr-FR" sz="2600" dirty="0"/>
          </a:p>
          <a:p>
            <a:pPr algn="just"/>
            <a:endParaRPr lang="fr-FR" sz="2600" dirty="0"/>
          </a:p>
          <a:p>
            <a:endParaRPr lang="fr-FR" sz="2600"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7910" y="-602"/>
            <a:ext cx="1524000" cy="685800"/>
          </a:xfrm>
          <a:prstGeom prst="rect">
            <a:avLst/>
          </a:prstGeom>
        </p:spPr>
      </p:pic>
    </p:spTree>
    <p:extLst>
      <p:ext uri="{BB962C8B-B14F-4D97-AF65-F5344CB8AC3E}">
        <p14:creationId xmlns:p14="http://schemas.microsoft.com/office/powerpoint/2010/main" val="4189090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dirty="0" smtClean="0">
                <a:solidFill>
                  <a:schemeClr val="accent1">
                    <a:lumMod val="50000"/>
                  </a:schemeClr>
                </a:solidFill>
                <a:latin typeface="Arial" panose="020B0604020202020204" pitchFamily="34" charset="0"/>
                <a:cs typeface="Arial" panose="020B0604020202020204" pitchFamily="34" charset="0"/>
              </a:rPr>
              <a:t>Total</a:t>
            </a:r>
            <a:br>
              <a:rPr lang="fr-FR" dirty="0" smtClean="0">
                <a:solidFill>
                  <a:schemeClr val="accent1">
                    <a:lumMod val="50000"/>
                  </a:schemeClr>
                </a:solidFill>
                <a:latin typeface="Arial" panose="020B0604020202020204" pitchFamily="34" charset="0"/>
                <a:cs typeface="Arial" panose="020B0604020202020204" pitchFamily="34" charset="0"/>
              </a:rPr>
            </a:br>
            <a:r>
              <a:rPr lang="fr-FR" sz="2800" i="1" dirty="0" smtClean="0">
                <a:solidFill>
                  <a:schemeClr val="accent1">
                    <a:lumMod val="50000"/>
                  </a:schemeClr>
                </a:solidFill>
                <a:latin typeface="Arial" panose="020B0604020202020204" pitchFamily="34" charset="0"/>
                <a:cs typeface="Arial" panose="020B0604020202020204" pitchFamily="34" charset="0"/>
              </a:rPr>
              <a:t>Carburant et péage</a:t>
            </a:r>
            <a:endParaRPr lang="fr-FR" sz="2800" i="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825625"/>
            <a:ext cx="10515600" cy="999953"/>
          </a:xfrm>
        </p:spPr>
        <p:txBody>
          <a:bodyPr>
            <a:normAutofit/>
          </a:bodyPr>
          <a:lstStyle/>
          <a:p>
            <a:pPr marL="0" indent="0">
              <a:buNone/>
            </a:pPr>
            <a:r>
              <a:rPr lang="fr-FR" sz="2600" dirty="0" smtClean="0"/>
              <a:t>Total offre de nombreux services de qualité aux professionnels de la route à des prix préférentiels pour l’OTRE :</a:t>
            </a: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4768" y="-602"/>
            <a:ext cx="1977142" cy="1037590"/>
          </a:xfrm>
          <a:prstGeom prst="rect">
            <a:avLst/>
          </a:prstGeom>
        </p:spPr>
      </p:pic>
      <p:graphicFrame>
        <p:nvGraphicFramePr>
          <p:cNvPr id="6" name="Tableau 5"/>
          <p:cNvGraphicFramePr>
            <a:graphicFrameLocks noGrp="1"/>
          </p:cNvGraphicFramePr>
          <p:nvPr>
            <p:extLst>
              <p:ext uri="{D42A27DB-BD31-4B8C-83A1-F6EECF244321}">
                <p14:modId xmlns:p14="http://schemas.microsoft.com/office/powerpoint/2010/main" val="1348280754"/>
              </p:ext>
            </p:extLst>
          </p:nvPr>
        </p:nvGraphicFramePr>
        <p:xfrm>
          <a:off x="6651789" y="4835584"/>
          <a:ext cx="4395152" cy="1274008"/>
        </p:xfrm>
        <a:graphic>
          <a:graphicData uri="http://schemas.openxmlformats.org/drawingml/2006/table">
            <a:tbl>
              <a:tblPr/>
              <a:tblGrid>
                <a:gridCol w="2979933"/>
                <a:gridCol w="1415219"/>
              </a:tblGrid>
              <a:tr h="240455">
                <a:tc gridSpan="2">
                  <a:txBody>
                    <a:bodyPr/>
                    <a:lstStyle/>
                    <a:p>
                      <a:pPr algn="ctr" fontAlgn="ctr"/>
                      <a:r>
                        <a:rPr lang="fr-FR" sz="800" b="1" i="0" u="none" strike="noStrike" dirty="0" smtClean="0">
                          <a:solidFill>
                            <a:srgbClr val="FFFFFF"/>
                          </a:solidFill>
                          <a:latin typeface="Trebuchet MS"/>
                        </a:rPr>
                        <a:t>REMISES </a:t>
                      </a:r>
                      <a:r>
                        <a:rPr lang="fr-FR" sz="800" b="1" i="0" u="none" strike="noStrike" dirty="0">
                          <a:solidFill>
                            <a:srgbClr val="FFFFFF"/>
                          </a:solidFill>
                          <a:latin typeface="Trebuchet MS"/>
                        </a:rPr>
                        <a:t>CARBURANTS France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hMerge="1">
                  <a:txBody>
                    <a:bodyPr/>
                    <a:lstStyle/>
                    <a:p>
                      <a:endParaRPr lang="fr-FR"/>
                    </a:p>
                  </a:txBody>
                  <a:tcPr/>
                </a:tc>
              </a:tr>
              <a:tr h="258762">
                <a:tc>
                  <a:txBody>
                    <a:bodyPr/>
                    <a:lstStyle/>
                    <a:p>
                      <a:pPr algn="ctr" fontAlgn="ctr"/>
                      <a:r>
                        <a:rPr lang="fr-FR" sz="800" b="1" i="0" u="none" strike="noStrike" dirty="0" smtClean="0">
                          <a:solidFill>
                            <a:sysClr val="windowText" lastClr="000000"/>
                          </a:solidFill>
                          <a:latin typeface="Trebuchet MS"/>
                        </a:rPr>
                        <a:t>GAZOLES &amp; SUPERS </a:t>
                      </a:r>
                      <a:endParaRPr lang="fr-FR" sz="800" b="1" i="0" u="none" strike="noStrike" dirty="0">
                        <a:solidFill>
                          <a:sysClr val="windowText" lastClr="000000"/>
                        </a:solidFill>
                        <a:latin typeface="Trebuchet MS"/>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95B3D7"/>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fr-FR" sz="800" b="1" i="0" u="none" strike="noStrike" dirty="0" smtClean="0">
                          <a:solidFill>
                            <a:sysClr val="windowText" lastClr="000000"/>
                          </a:solidFill>
                          <a:latin typeface="Trebuchet MS"/>
                        </a:rPr>
                        <a:t>€ HT / L – € TTC / L</a:t>
                      </a:r>
                    </a:p>
                  </a:txBody>
                  <a:tcPr marL="0" marR="0" marT="0" marB="0" anchor="ctr">
                    <a:lnL>
                      <a:noFill/>
                    </a:lnL>
                    <a:lnR>
                      <a:noFill/>
                    </a:lnR>
                    <a:lnT w="12700" cap="flat" cmpd="sng" algn="ctr">
                      <a:solidFill>
                        <a:schemeClr val="tx1"/>
                      </a:solidFill>
                      <a:prstDash val="solid"/>
                      <a:round/>
                      <a:headEnd type="none" w="med" len="med"/>
                      <a:tailEnd type="none" w="med" len="med"/>
                    </a:lnT>
                    <a:lnB>
                      <a:noFill/>
                    </a:lnB>
                    <a:solidFill>
                      <a:srgbClr val="95B3D7"/>
                    </a:solidFill>
                  </a:tcPr>
                </a:tc>
              </a:tr>
              <a:tr h="240455">
                <a:tc>
                  <a:txBody>
                    <a:bodyPr/>
                    <a:lstStyle/>
                    <a:p>
                      <a:pPr algn="ctr" fontAlgn="ctr"/>
                      <a:r>
                        <a:rPr lang="fr-FR" sz="800" b="1" i="0" u="none" strike="noStrike" dirty="0" smtClean="0">
                          <a:solidFill>
                            <a:sysClr val="windowText" lastClr="000000"/>
                          </a:solidFill>
                          <a:latin typeface="Trebuchet MS"/>
                        </a:rPr>
                        <a:t>Remise toutes stations </a:t>
                      </a:r>
                      <a:endParaRPr lang="fr-FR" sz="800" b="1" i="0" u="none" strike="noStrike" dirty="0">
                        <a:solidFill>
                          <a:sysClr val="windowText" lastClr="000000"/>
                        </a:solidFill>
                        <a:latin typeface="Trebuchet MS"/>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fr-FR" sz="800" b="1" i="0" u="none" strike="noStrike" dirty="0">
                          <a:solidFill>
                            <a:sysClr val="windowText" lastClr="000000"/>
                          </a:solidFill>
                          <a:latin typeface="Trebuchet MS"/>
                        </a:rPr>
                        <a:t>0,0510 </a:t>
                      </a:r>
                      <a:r>
                        <a:rPr lang="fr-FR" sz="800" b="1" i="0" u="none" strike="noStrike" dirty="0" smtClean="0">
                          <a:solidFill>
                            <a:sysClr val="windowText" lastClr="000000"/>
                          </a:solidFill>
                          <a:latin typeface="Trebuchet MS"/>
                        </a:rPr>
                        <a:t>€ HT / L - </a:t>
                      </a:r>
                      <a:r>
                        <a:rPr lang="fr-FR" sz="800" b="1" i="0" u="none" strike="noStrike" dirty="0">
                          <a:solidFill>
                            <a:sysClr val="windowText" lastClr="000000"/>
                          </a:solidFill>
                          <a:latin typeface="Trebuchet MS"/>
                        </a:rPr>
                        <a:t>0,061 </a:t>
                      </a:r>
                      <a:r>
                        <a:rPr lang="fr-FR" sz="800" b="1" i="0" u="none" strike="noStrike" dirty="0" smtClean="0">
                          <a:solidFill>
                            <a:sysClr val="windowText" lastClr="000000"/>
                          </a:solidFill>
                          <a:latin typeface="Trebuchet MS"/>
                        </a:rPr>
                        <a:t>€ TTC / L</a:t>
                      </a:r>
                      <a:endParaRPr lang="fr-FR" sz="800" b="1" i="0" u="none" strike="noStrike" dirty="0">
                        <a:solidFill>
                          <a:sysClr val="windowText" lastClr="000000"/>
                        </a:solidFill>
                        <a:latin typeface="Trebuchet MS"/>
                      </a:endParaRPr>
                    </a:p>
                  </a:txBody>
                  <a:tcPr marL="0" marR="0" marT="0" marB="0" anchor="ctr">
                    <a:lnL>
                      <a:noFill/>
                    </a:lnL>
                    <a:lnR>
                      <a:noFill/>
                    </a:lnR>
                    <a:lnT>
                      <a:noFill/>
                    </a:lnT>
                    <a:lnB>
                      <a:noFill/>
                    </a:lnB>
                    <a:solidFill>
                      <a:srgbClr val="FFFFFF"/>
                    </a:solidFill>
                  </a:tcPr>
                </a:tc>
              </a:tr>
              <a:tr h="240455">
                <a:tc>
                  <a:txBody>
                    <a:bodyPr/>
                    <a:lstStyle/>
                    <a:p>
                      <a:pPr algn="ctr" fontAlgn="ctr"/>
                      <a:r>
                        <a:rPr lang="fr-FR" sz="800" b="1" i="0" u="none" strike="noStrike" dirty="0" smtClean="0">
                          <a:solidFill>
                            <a:sysClr val="windowText" lastClr="000000"/>
                          </a:solidFill>
                          <a:latin typeface="Trebuchet MS"/>
                        </a:rPr>
                        <a:t>Remise stations sur autoroutes</a:t>
                      </a:r>
                      <a:endParaRPr lang="fr-FR" sz="800" b="1" i="0" u="none" strike="noStrike" dirty="0">
                        <a:solidFill>
                          <a:sysClr val="windowText" lastClr="000000"/>
                        </a:solidFill>
                        <a:latin typeface="Trebuchet MS"/>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fr-FR" sz="800" b="1" i="0" u="none" strike="noStrike" dirty="0" smtClean="0">
                          <a:solidFill>
                            <a:sysClr val="windowText" lastClr="000000"/>
                          </a:solidFill>
                          <a:latin typeface="Trebuchet MS"/>
                        </a:rPr>
                        <a:t>0,0635 € HT / L - 0,076 € TTC / L</a:t>
                      </a:r>
                      <a:endParaRPr lang="fr-FR" sz="800" b="1" i="0" u="none" strike="noStrike" dirty="0">
                        <a:solidFill>
                          <a:sysClr val="windowText" lastClr="000000"/>
                        </a:solidFill>
                        <a:latin typeface="Trebuchet MS"/>
                      </a:endParaRPr>
                    </a:p>
                  </a:txBody>
                  <a:tcPr marL="0" marR="0" marT="0" marB="0" anchor="ctr">
                    <a:lnL>
                      <a:noFill/>
                    </a:lnL>
                    <a:lnR>
                      <a:noFill/>
                    </a:lnR>
                    <a:lnT>
                      <a:noFill/>
                    </a:lnT>
                    <a:lnB>
                      <a:noFill/>
                    </a:lnB>
                    <a:solidFill>
                      <a:srgbClr val="FFFFFF"/>
                    </a:solidFill>
                  </a:tcPr>
                </a:tc>
              </a:tr>
              <a:tr h="287111">
                <a:tc>
                  <a:txBody>
                    <a:bodyPr/>
                    <a:lstStyle/>
                    <a:p>
                      <a:pPr algn="ctr" fontAlgn="ctr"/>
                      <a:r>
                        <a:rPr lang="fr-FR" sz="800" b="1" i="0" u="none" strike="noStrike" dirty="0" smtClean="0">
                          <a:solidFill>
                            <a:srgbClr val="FF0000"/>
                          </a:solidFill>
                          <a:latin typeface="Trebuchet MS"/>
                        </a:rPr>
                        <a:t>Remises sur 200 stations sélectionnées par l’OTRE, sur toute la France</a:t>
                      </a:r>
                      <a:endParaRPr lang="fr-FR" sz="800" b="1" i="0" u="none" strike="noStrike" dirty="0">
                        <a:solidFill>
                          <a:srgbClr val="FF0000"/>
                        </a:solidFill>
                        <a:latin typeface="Trebuchet MS"/>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ctr" fontAlgn="ctr"/>
                      <a:r>
                        <a:rPr lang="fr-FR" sz="800" b="1" i="0" u="none" strike="noStrike" dirty="0" smtClean="0">
                          <a:solidFill>
                            <a:srgbClr val="FF0000"/>
                          </a:solidFill>
                          <a:latin typeface="Trebuchet MS"/>
                        </a:rPr>
                        <a:t>0,0652 € HT / L </a:t>
                      </a:r>
                      <a:r>
                        <a:rPr lang="fr-FR" sz="800" b="1" i="0" u="none" strike="noStrike" dirty="0">
                          <a:solidFill>
                            <a:srgbClr val="FF0000"/>
                          </a:solidFill>
                          <a:latin typeface="Trebuchet MS"/>
                        </a:rPr>
                        <a:t>- </a:t>
                      </a:r>
                      <a:r>
                        <a:rPr lang="fr-FR" sz="800" b="1" i="0" u="none" strike="noStrike" dirty="0" smtClean="0">
                          <a:solidFill>
                            <a:srgbClr val="FF0000"/>
                          </a:solidFill>
                          <a:latin typeface="Trebuchet MS"/>
                        </a:rPr>
                        <a:t>0,078 € TTC / L</a:t>
                      </a:r>
                      <a:endParaRPr lang="fr-FR" sz="800" b="1" i="0" u="none" strike="noStrike" dirty="0">
                        <a:solidFill>
                          <a:srgbClr val="FF0000"/>
                        </a:solidFill>
                        <a:latin typeface="Trebuchet MS"/>
                      </a:endParaRPr>
                    </a:p>
                  </a:txBody>
                  <a:tcPr marL="0" marR="0" marT="0" marB="0" anchor="ctr">
                    <a:lnL>
                      <a:noFill/>
                    </a:lnL>
                    <a:lnR>
                      <a:noFill/>
                    </a:lnR>
                    <a:lnT>
                      <a:noFill/>
                    </a:lnT>
                    <a:lnB>
                      <a:noFill/>
                    </a:lnB>
                    <a:solidFill>
                      <a:srgbClr val="BFBFBF"/>
                    </a:solidFill>
                  </a:tcPr>
                </a:tc>
              </a:tr>
            </a:tbl>
          </a:graphicData>
        </a:graphic>
      </p:graphicFrame>
      <p:sp>
        <p:nvSpPr>
          <p:cNvPr id="9" name="Espace réservé du contenu 2"/>
          <p:cNvSpPr txBox="1">
            <a:spLocks/>
          </p:cNvSpPr>
          <p:nvPr/>
        </p:nvSpPr>
        <p:spPr>
          <a:xfrm>
            <a:off x="838200" y="2825577"/>
            <a:ext cx="10515600" cy="3902393"/>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600" dirty="0" err="1" smtClean="0"/>
              <a:t>Passango</a:t>
            </a:r>
            <a:r>
              <a:rPr lang="fr-FR" sz="2600" dirty="0" smtClean="0"/>
              <a:t> TIS-PL :</a:t>
            </a:r>
          </a:p>
          <a:p>
            <a:pPr marL="228600" lvl="1">
              <a:spcBef>
                <a:spcPts val="1000"/>
              </a:spcBef>
            </a:pPr>
            <a:r>
              <a:rPr lang="fr-FR" sz="1200" dirty="0" smtClean="0">
                <a:cs typeface="Arial"/>
              </a:rPr>
              <a:t>Gain de temps pour les chauffeurs Permet aux Poids-Lourds (PL) et aux autocars de passer aux péages sans s'arrêter</a:t>
            </a:r>
          </a:p>
          <a:p>
            <a:pPr marL="228600" lvl="1">
              <a:spcBef>
                <a:spcPts val="1000"/>
              </a:spcBef>
            </a:pPr>
            <a:r>
              <a:rPr lang="fr-FR" sz="1200" dirty="0" smtClean="0">
                <a:cs typeface="Arial"/>
              </a:rPr>
              <a:t>Gain d'argent : jusqu’à 13 % de remise sur les transactions péages</a:t>
            </a:r>
          </a:p>
          <a:p>
            <a:pPr marL="1077913" lvl="2" indent="-180975" defTabSz="457200" eaLnBrk="0" fontAlgn="base" hangingPunct="0">
              <a:lnSpc>
                <a:spcPct val="100000"/>
              </a:lnSpc>
              <a:spcBef>
                <a:spcPts val="600"/>
              </a:spcBef>
              <a:spcAft>
                <a:spcPct val="0"/>
              </a:spcAft>
              <a:buClr>
                <a:schemeClr val="accent1"/>
              </a:buClr>
              <a:buFont typeface="Arial" panose="020B0604020202020204" pitchFamily="34" charset="0"/>
              <a:buChar char="–"/>
              <a:defRPr/>
            </a:pPr>
            <a:r>
              <a:rPr lang="fr-FR" sz="1200" dirty="0" smtClean="0">
                <a:cs typeface="Arial"/>
              </a:rPr>
              <a:t>Facilité de gestion</a:t>
            </a:r>
          </a:p>
          <a:p>
            <a:pPr marL="1077913" lvl="2" indent="-180975" defTabSz="457200" eaLnBrk="0" fontAlgn="base" hangingPunct="0">
              <a:lnSpc>
                <a:spcPct val="100000"/>
              </a:lnSpc>
              <a:spcBef>
                <a:spcPts val="600"/>
              </a:spcBef>
              <a:spcAft>
                <a:spcPct val="0"/>
              </a:spcAft>
              <a:buClr>
                <a:schemeClr val="accent1"/>
              </a:buClr>
              <a:buFont typeface="Arial" panose="020B0604020202020204" pitchFamily="34" charset="0"/>
              <a:buChar char="–"/>
              <a:defRPr/>
            </a:pPr>
            <a:r>
              <a:rPr lang="fr-FR" sz="1200" dirty="0" smtClean="0">
                <a:cs typeface="Arial"/>
              </a:rPr>
              <a:t>Chaque dépense est télétransmise et apparaît sur une facture unique</a:t>
            </a:r>
          </a:p>
          <a:p>
            <a:pPr marL="1077913" lvl="2" indent="-180975" defTabSz="457200" eaLnBrk="0" fontAlgn="base" hangingPunct="0">
              <a:lnSpc>
                <a:spcPct val="100000"/>
              </a:lnSpc>
              <a:spcBef>
                <a:spcPts val="600"/>
              </a:spcBef>
              <a:spcAft>
                <a:spcPct val="0"/>
              </a:spcAft>
              <a:buClr>
                <a:schemeClr val="accent1"/>
              </a:buClr>
              <a:buFont typeface="Arial" panose="020B0604020202020204" pitchFamily="34" charset="0"/>
              <a:buChar char="–"/>
              <a:defRPr/>
            </a:pPr>
            <a:r>
              <a:rPr lang="fr-FR" sz="1200" dirty="0" smtClean="0">
                <a:cs typeface="Arial"/>
              </a:rPr>
              <a:t>Récupération de la TVA</a:t>
            </a:r>
          </a:p>
          <a:p>
            <a:pPr marL="1077913" lvl="2" indent="-180975" defTabSz="457200" eaLnBrk="0" fontAlgn="base" hangingPunct="0">
              <a:lnSpc>
                <a:spcPct val="100000"/>
              </a:lnSpc>
              <a:spcBef>
                <a:spcPts val="600"/>
              </a:spcBef>
              <a:spcAft>
                <a:spcPct val="0"/>
              </a:spcAft>
              <a:buClr>
                <a:schemeClr val="accent1"/>
              </a:buClr>
              <a:buFont typeface="Arial" panose="020B0604020202020204" pitchFamily="34" charset="0"/>
              <a:buChar char="–"/>
              <a:defRPr/>
            </a:pPr>
            <a:r>
              <a:rPr lang="fr-FR" sz="1200" dirty="0" smtClean="0">
                <a:cs typeface="Arial"/>
              </a:rPr>
              <a:t>Suivi des transactions à 2 jours </a:t>
            </a:r>
            <a:br>
              <a:rPr lang="fr-FR" sz="1200" dirty="0" smtClean="0">
                <a:cs typeface="Arial"/>
              </a:rPr>
            </a:br>
            <a:r>
              <a:rPr lang="fr-FR" sz="1200" dirty="0" smtClean="0">
                <a:cs typeface="Arial"/>
              </a:rPr>
              <a:t>ouvrés et relevé détaillé des trajets, récapitulatif par véhicule</a:t>
            </a:r>
          </a:p>
          <a:p>
            <a:pPr marL="1077913" lvl="2" indent="-180975" defTabSz="457200" eaLnBrk="0" fontAlgn="base" hangingPunct="0">
              <a:lnSpc>
                <a:spcPct val="100000"/>
              </a:lnSpc>
              <a:spcBef>
                <a:spcPts val="600"/>
              </a:spcBef>
              <a:spcAft>
                <a:spcPct val="0"/>
              </a:spcAft>
              <a:buClr>
                <a:schemeClr val="accent1"/>
              </a:buClr>
              <a:buFont typeface="Arial" panose="020B0604020202020204" pitchFamily="34" charset="0"/>
              <a:buChar char="–"/>
              <a:defRPr/>
            </a:pPr>
            <a:r>
              <a:rPr lang="fr-FR" sz="1200" dirty="0" smtClean="0">
                <a:cs typeface="Arial"/>
              </a:rPr>
              <a:t>Commande et opposition instantanées via GR online</a:t>
            </a:r>
          </a:p>
          <a:p>
            <a:pPr marL="1077913" lvl="2" indent="-180975" defTabSz="457200" eaLnBrk="0" fontAlgn="base" hangingPunct="0">
              <a:lnSpc>
                <a:spcPct val="100000"/>
              </a:lnSpc>
              <a:spcBef>
                <a:spcPts val="600"/>
              </a:spcBef>
              <a:spcAft>
                <a:spcPct val="0"/>
              </a:spcAft>
              <a:buClr>
                <a:schemeClr val="accent1"/>
              </a:buClr>
              <a:buFont typeface="Arial" panose="020B0604020202020204" pitchFamily="34" charset="0"/>
              <a:buChar char="–"/>
              <a:defRPr/>
            </a:pPr>
            <a:r>
              <a:rPr lang="fr-FR" sz="1200" dirty="0" smtClean="0">
                <a:cs typeface="Arial"/>
              </a:rPr>
              <a:t>Alertes en cas d'anomalie</a:t>
            </a:r>
          </a:p>
          <a:p>
            <a:pPr marL="1077913" lvl="2" indent="-180975" defTabSz="457200" eaLnBrk="0" fontAlgn="base" hangingPunct="0">
              <a:lnSpc>
                <a:spcPct val="100000"/>
              </a:lnSpc>
              <a:spcBef>
                <a:spcPts val="600"/>
              </a:spcBef>
              <a:spcAft>
                <a:spcPct val="0"/>
              </a:spcAft>
              <a:buClr>
                <a:schemeClr val="accent1"/>
              </a:buClr>
              <a:buFont typeface="Arial" panose="020B0604020202020204" pitchFamily="34" charset="0"/>
              <a:buChar char="–"/>
              <a:defRPr/>
            </a:pPr>
            <a:r>
              <a:rPr lang="fr-FR" sz="1200" dirty="0" smtClean="0">
                <a:cs typeface="Arial"/>
              </a:rPr>
              <a:t>Abonnement annuel à 12 € HT / unité</a:t>
            </a:r>
          </a:p>
          <a:p>
            <a:pPr marL="1077913" lvl="2" indent="-180975" defTabSz="457200" eaLnBrk="0" fontAlgn="base" hangingPunct="0">
              <a:lnSpc>
                <a:spcPct val="100000"/>
              </a:lnSpc>
              <a:spcBef>
                <a:spcPts val="600"/>
              </a:spcBef>
              <a:spcAft>
                <a:spcPct val="0"/>
              </a:spcAft>
              <a:buClr>
                <a:schemeClr val="accent1"/>
              </a:buClr>
              <a:buFont typeface="Arial" panose="020B0604020202020204" pitchFamily="34" charset="0"/>
              <a:buChar char="–"/>
              <a:defRPr/>
            </a:pPr>
            <a:r>
              <a:rPr lang="fr-FR" sz="1200" dirty="0" smtClean="0">
                <a:cs typeface="Arial"/>
              </a:rPr>
              <a:t>Frais de gestion de 0,6 % du CA en France et 0,9 % en Europe</a:t>
            </a:r>
          </a:p>
          <a:p>
            <a:pPr marL="896938" lvl="2" indent="0" defTabSz="457200" eaLnBrk="0" fontAlgn="base" hangingPunct="0">
              <a:lnSpc>
                <a:spcPct val="100000"/>
              </a:lnSpc>
              <a:spcBef>
                <a:spcPts val="600"/>
              </a:spcBef>
              <a:spcAft>
                <a:spcPct val="0"/>
              </a:spcAft>
              <a:buClr>
                <a:schemeClr val="accent1"/>
              </a:buClr>
              <a:buNone/>
              <a:defRPr/>
            </a:pPr>
            <a:r>
              <a:rPr lang="fr-FR" sz="2600" dirty="0" smtClean="0"/>
              <a:t>Total GR Carburant :</a:t>
            </a:r>
          </a:p>
          <a:p>
            <a:pPr marL="1068388" lvl="2" indent="-171450" defTabSz="457200" eaLnBrk="0" fontAlgn="base" hangingPunct="0">
              <a:lnSpc>
                <a:spcPct val="100000"/>
              </a:lnSpc>
              <a:spcBef>
                <a:spcPts val="600"/>
              </a:spcBef>
              <a:spcAft>
                <a:spcPct val="0"/>
              </a:spcAft>
              <a:buClr>
                <a:schemeClr val="accent1"/>
              </a:buClr>
              <a:defRPr/>
            </a:pPr>
            <a:r>
              <a:rPr lang="fr-FR" sz="1200" dirty="0" smtClean="0"/>
              <a:t>Protection perte et vol</a:t>
            </a:r>
          </a:p>
          <a:p>
            <a:pPr marL="1068388" lvl="2" indent="-171450" defTabSz="457200" eaLnBrk="0" fontAlgn="base" hangingPunct="0">
              <a:lnSpc>
                <a:spcPct val="100000"/>
              </a:lnSpc>
              <a:spcBef>
                <a:spcPts val="600"/>
              </a:spcBef>
              <a:spcAft>
                <a:spcPct val="0"/>
              </a:spcAft>
              <a:buClr>
                <a:schemeClr val="accent1"/>
              </a:buClr>
              <a:defRPr/>
            </a:pPr>
            <a:r>
              <a:rPr lang="fr-FR" sz="1200" dirty="0" smtClean="0"/>
              <a:t>Suivi des éléments de facturation</a:t>
            </a:r>
          </a:p>
          <a:p>
            <a:pPr marL="1068388" lvl="2" indent="-171450" defTabSz="457200" eaLnBrk="0" fontAlgn="base" hangingPunct="0">
              <a:lnSpc>
                <a:spcPct val="100000"/>
              </a:lnSpc>
              <a:spcBef>
                <a:spcPts val="600"/>
              </a:spcBef>
              <a:spcAft>
                <a:spcPct val="0"/>
              </a:spcAft>
              <a:buClr>
                <a:schemeClr val="accent1"/>
              </a:buClr>
              <a:defRPr/>
            </a:pPr>
            <a:r>
              <a:rPr lang="fr-FR" sz="1200" dirty="0" smtClean="0"/>
              <a:t>Analyses des dépenses</a:t>
            </a:r>
          </a:p>
          <a:p>
            <a:pPr marL="1068388" lvl="2" indent="-171450" defTabSz="457200" eaLnBrk="0" fontAlgn="base" hangingPunct="0">
              <a:lnSpc>
                <a:spcPct val="100000"/>
              </a:lnSpc>
              <a:spcBef>
                <a:spcPts val="600"/>
              </a:spcBef>
              <a:spcAft>
                <a:spcPct val="0"/>
              </a:spcAft>
              <a:buClr>
                <a:schemeClr val="accent1"/>
              </a:buClr>
              <a:defRPr/>
            </a:pPr>
            <a:r>
              <a:rPr lang="fr-FR" sz="1200" dirty="0" smtClean="0"/>
              <a:t>Alertes</a:t>
            </a:r>
          </a:p>
          <a:p>
            <a:pPr marL="1068388" lvl="2" indent="-171450" defTabSz="457200" eaLnBrk="0" fontAlgn="base" hangingPunct="0">
              <a:lnSpc>
                <a:spcPct val="100000"/>
              </a:lnSpc>
              <a:spcBef>
                <a:spcPts val="600"/>
              </a:spcBef>
              <a:spcAft>
                <a:spcPct val="0"/>
              </a:spcAft>
              <a:buClr>
                <a:schemeClr val="accent1"/>
              </a:buClr>
              <a:defRPr/>
            </a:pPr>
            <a:r>
              <a:rPr lang="fr-FR" sz="1200" dirty="0" smtClean="0"/>
              <a:t>Remises sur le prix du carburant dans els 3800 stations Total</a:t>
            </a:r>
            <a:endParaRPr lang="fr-FR" sz="1200" dirty="0"/>
          </a:p>
          <a:p>
            <a:pPr marL="896938" lvl="2" indent="0" defTabSz="457200" eaLnBrk="0" fontAlgn="base" hangingPunct="0">
              <a:lnSpc>
                <a:spcPct val="100000"/>
              </a:lnSpc>
              <a:spcBef>
                <a:spcPts val="600"/>
              </a:spcBef>
              <a:spcAft>
                <a:spcPct val="0"/>
              </a:spcAft>
              <a:buClr>
                <a:schemeClr val="accent1"/>
              </a:buClr>
              <a:buNone/>
              <a:defRPr/>
            </a:pPr>
            <a:endParaRPr lang="fr-FR" sz="1200" dirty="0" smtClean="0">
              <a:cs typeface="Arial"/>
            </a:endParaRPr>
          </a:p>
          <a:p>
            <a:endParaRPr lang="fr-FR" dirty="0"/>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spTree>
    <p:extLst>
      <p:ext uri="{BB962C8B-B14F-4D97-AF65-F5344CB8AC3E}">
        <p14:creationId xmlns:p14="http://schemas.microsoft.com/office/powerpoint/2010/main" val="899172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dirty="0" err="1" smtClean="0">
                <a:solidFill>
                  <a:schemeClr val="accent1">
                    <a:lumMod val="50000"/>
                  </a:schemeClr>
                </a:solidFill>
                <a:latin typeface="Arial" panose="020B0604020202020204" pitchFamily="34" charset="0"/>
                <a:cs typeface="Arial" panose="020B0604020202020204" pitchFamily="34" charset="0"/>
              </a:rPr>
              <a:t>Würth</a:t>
            </a:r>
            <a:r>
              <a:rPr lang="fr-FR" dirty="0" smtClean="0">
                <a:solidFill>
                  <a:schemeClr val="accent1">
                    <a:lumMod val="50000"/>
                  </a:schemeClr>
                </a:solidFill>
                <a:latin typeface="Arial" panose="020B0604020202020204" pitchFamily="34" charset="0"/>
                <a:cs typeface="Arial" panose="020B0604020202020204" pitchFamily="34" charset="0"/>
              </a:rPr>
              <a:t/>
            </a:r>
            <a:br>
              <a:rPr lang="fr-FR" dirty="0" smtClean="0">
                <a:solidFill>
                  <a:schemeClr val="accent1">
                    <a:lumMod val="50000"/>
                  </a:schemeClr>
                </a:solidFill>
                <a:latin typeface="Arial" panose="020B0604020202020204" pitchFamily="34" charset="0"/>
                <a:cs typeface="Arial" panose="020B0604020202020204" pitchFamily="34" charset="0"/>
              </a:rPr>
            </a:br>
            <a:r>
              <a:rPr lang="fr-FR" sz="2800" i="1" dirty="0" smtClean="0">
                <a:solidFill>
                  <a:schemeClr val="accent1">
                    <a:lumMod val="50000"/>
                  </a:schemeClr>
                </a:solidFill>
                <a:latin typeface="Arial" panose="020B0604020202020204" pitchFamily="34" charset="0"/>
                <a:cs typeface="Arial" panose="020B0604020202020204" pitchFamily="34" charset="0"/>
              </a:rPr>
              <a:t>Outillages et matériels professionnels</a:t>
            </a:r>
            <a:endParaRPr lang="fr-FR" sz="2800" i="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pPr marL="0" indent="0" algn="just">
              <a:buNone/>
            </a:pPr>
            <a:r>
              <a:rPr lang="fr-FR" sz="2600" dirty="0" smtClean="0"/>
              <a:t>L’entreprise </a:t>
            </a:r>
            <a:r>
              <a:rPr lang="fr-FR" sz="2600" dirty="0" err="1" smtClean="0"/>
              <a:t>Würth</a:t>
            </a:r>
            <a:r>
              <a:rPr lang="fr-FR" sz="2600" dirty="0" smtClean="0"/>
              <a:t> est reconnue pour son savoir-faire professionnel. Son maillage sur le territoire national permet à tous les adhérents de l’OTRE trouver un magasin à proximité de son entreprise avec un référent spécialisé transport routier véhicules léger et lourd.</a:t>
            </a:r>
          </a:p>
          <a:p>
            <a:pPr marL="0" indent="0" algn="just">
              <a:buNone/>
            </a:pPr>
            <a:endParaRPr lang="fr-FR" sz="1000" dirty="0" smtClean="0"/>
          </a:p>
          <a:p>
            <a:pPr marL="0" indent="0" algn="just">
              <a:buNone/>
            </a:pPr>
            <a:r>
              <a:rPr lang="fr-FR" sz="2600" b="1" dirty="0" smtClean="0"/>
              <a:t>Un réseau de proximité au service des entreprises OTRE :</a:t>
            </a:r>
            <a:endParaRPr lang="fr-FR" sz="2600" b="1" dirty="0"/>
          </a:p>
          <a:p>
            <a:pPr algn="just"/>
            <a:r>
              <a:rPr lang="fr-FR" sz="2600" dirty="0" smtClean="0"/>
              <a:t>Prix préférentiels sur tous les articles (jusqu’à 30 % de remise),</a:t>
            </a:r>
          </a:p>
          <a:p>
            <a:pPr algn="just"/>
            <a:r>
              <a:rPr lang="fr-FR" sz="2600" dirty="0" smtClean="0"/>
              <a:t>97 magasins en France,</a:t>
            </a:r>
          </a:p>
          <a:p>
            <a:pPr algn="just"/>
            <a:r>
              <a:rPr lang="fr-FR" sz="2600" dirty="0"/>
              <a:t>P</a:t>
            </a:r>
            <a:r>
              <a:rPr lang="fr-FR" sz="2600" dirty="0" smtClean="0"/>
              <a:t>lus </a:t>
            </a:r>
            <a:r>
              <a:rPr lang="fr-FR" sz="2600" dirty="0"/>
              <a:t>de 30 000 </a:t>
            </a:r>
            <a:r>
              <a:rPr lang="fr-FR" sz="2600" dirty="0" smtClean="0"/>
              <a:t>références.</a:t>
            </a:r>
            <a:endParaRPr lang="fr-FR" sz="2600" dirty="0"/>
          </a:p>
        </p:txBody>
      </p:sp>
      <p:pic>
        <p:nvPicPr>
          <p:cNvPr id="8" name="Picture 12" descr="http://www.ulm-airflash.com/wp-content/uploads/www.wurth_.fr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5271" y="0"/>
            <a:ext cx="2676639" cy="572447"/>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spTree>
    <p:extLst>
      <p:ext uri="{BB962C8B-B14F-4D97-AF65-F5344CB8AC3E}">
        <p14:creationId xmlns:p14="http://schemas.microsoft.com/office/powerpoint/2010/main" val="3326758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8" descr="data:image/jpeg;base64,/9j/4AAQSkZJRgABAQAAAQABAAD/2wCEAAkGBxQHEhUUExQWFRQXFhcZGRQWFxoaHhshFxYYGh0eHSAYHCghHxwlHBcXITEhKTUrLi4uGiAzODMsNygtLiwBCgoKDg0OGxAQGy8mICQ0LCw0LzQsLDQsNDI1LCwsLzQ1LCwsLCwsLDQsLCwsLCw0LCwsLCwsLCwsLCwsLCwsLP/AABEIAOEA4QMBEQACEQEDEQH/xAAcAAEAAgIDAQAAAAAAAAAAAAAABgcEBQIDCAH/xABJEAABAwIEAwUDCQMKBAcAAAABAAIDBBEFBhIhBzFBEyJRYXEygZEUQlJicoKSobEII8EVFjM0Q6Kys8LwJERT0RclJmRz0uL/xAAaAQEAAwEBAQAAAAAAAAAAAAAAAQQFAwIG/8QAOhEBAAIBAgQDBQYGAQMFAAAAAAECAwQRBRIhMUFRcRMyYYGRIjOhseHwFBUjUsHRQnKC8SQ0Q2LC/9oADAMBAAIRAxEAPwC8UBAQEBAQEBAQEBAQEBAQEBAQEBAQEBAQEBAQEBAQEBAQEBAQEBAQEBAQEBAQEBAQEBAQEBAQEBAQEBAQEBAQEBAQEBAQEBAQEBAQEBAQEBAQEBAQEBAQEBAQEBAQEBAQEBAQEBAQEBAQEBAQEBAQEBAQEBAQEBAQEBAQEBAQEBAQEBAQEBAQEBAQEBAQEBAQEBAQEBAQEBAQEBBqMczNS4CP38zWn6A7zj91tz7+S8XyVp3la0+iz6if6dd/j4fVHxm+rxX+pUEhaeUtQRG31AvuPQrl7W1vcr9V3+X6fF9/mjfyr1ly/k7Ga726unpx4Qx6/wDGP4py5p7zEHtuHY/dx2t6zt+TkMp1r/axWa/1Yw3/AFKfZX8bS8zr9NHu4K/WQ5Uro/YxWW/1omu/Vyeyv4XI12mn3tPHymYcfkmM0Hsz01SPCRhYf7gA/NRtmjxiU+04dk70tX0nf83z+e02F/1+hlhHWWO0rB5kjl8SU9tNffrsn+W48v8A7fLFvhPSUlwfHKfGm6oJWyDqAdx6tO4967VvW3aWfn02XBO2Ssw2K9OAgICAgICAgICAgICAgICAgICDExTEosJjdLM8MY3m4/oBzJ8huvNrRWN5dMOG+a8UxxvMoaMSrs5bUoNHSH/mHj95IPqDoPMfi6LhzXye70jza3sdLovvvt3/ALY92PWfH99G7wLJdLgx1BnaS3uZpe+8nxF9gfSy6Uw0r6qeo4jnzxyzO1fKOkJEuqiICAgIPhF0EXxnItNiDu0iBppxuJoO4b+JAsD5nY+a42wVnrHSWjg4nmxxyX+1Xynq1seYqvKrgzEW9rBeza2JvLw7RoGx/wBjVzXj2lsfS/bzWJ0mDVxzaWdrf2T/AIn9/JNqWpZWMa+NwexwuHNNwR5WViJiY3hkXpalpraNph2qXkQEBAQEBAQEBAQEBAQEBBqsx49Fl6Eyynyawe093Rrf97Lxe8UjeVnS6XJqcnJT6+EQjWEZclzHIKvEhtzho/mRjoXjq4+B9/0W8a45vPNk+jQz6zHpqew0nzv4z6eUfv4pyBpVljPqAgICAgICAg4TRNnaWuaHNIsWuFwQehB5hJ6praazvHdAq7DJsivdUUYdJRnealuSWeL47+HX87jdtaazinmr28m3jz49fWMWfpk8Lefwn9/rNMJxOLGImywuDmOGx8PEEdCPBd62i0bwyM2G+G80vG0wzF6chAQEBAQEBAQEBAQEBBjYlXswyJ8srtLGNJcf+3iTyA8VFrRWN5dMWK2W8UpG8yhuV8NfmaYYjVju/wDKwHkxvR5HVx5g+/6Nq+Os3n2lvk1dXmrpcf8ACYe//K3nPl6fvzTtWWMICAgINLi2bKLBpGxT1MccjuTXO3F+Rdb2R5my60wZLxvWszCN23ikEwDmkOaRcEG4IPUEc1y22S5oNNmfM9NlaLtal+kG4awC7nkdGjr68h1IXXFhvlttSBRuZuMNbiTiKYilivsGgOeR9ZzgQPRoHqVs4eG46x9vrLzu1ODZ/wAT7eINqpZC6RjRG6zg7U4DTYjre22665dHgikzy7D1Ba6+celf4nTOyFUfKogfkMzgJ4Ryic42EjB0F+nu6ttWtHsrc0dp7tzDeOIYvY3+8r7s+ceU/v8Ayn0MrZ2hzSHNcAQ4bggi4I8rKzE7sS1ZrO093NECAgICAgICAgICAgIIHjv/AKvr20YP/DU2mSoIPtu+bH6f/rq0Ktf+pfk8I7tnT/8Ao9NOon379K/CPGU7a0MFhsByCssbu+oOEsghaXOIa1oJLibAAC5JJ5ABO4qPN/GkUb3RUUQeRt20tw37rBZxHmSPQrUwcNm0c152+CN1dVvEzE6xxJq3N+rG1jAPg2/xutCuhwV/4o+ay+FWaq/MlLXMc8PmiYOwlc0A6pGyWDrAAgOY0+O+/RZutwYsV67dp7phRlTM+d7nSFznkkuc4kuJJ3vfe91uViIjaOyIS7h5n6bKUrWuc59IT34eem/N8d+ThztydvfexFTVaSuaN4947PS9NWMqo2yseHRuaHh4OxaRcH0svnZrMTtPd6eWs547JnOvc9upwc8RwR/V1aWAA8i4m583L6TT4q4MXX1l5+L0FlnINFgMbAII3yhgDpXtDnOPMnvXtck8ulh0WFl1OTJM7z0Ts2DcpUTKhtSKaJs7eT2tt77Dul31iLrx7fJy8m87J2bpch01dM2sY6N7Q5jwWuaeRBFiomImNpeqXtS0WrPWEOyVUOwOolwyVxIYO0p3nm6Nx5erT/q6BcMU8tpxz8mrr61z4q6ukd+lo8p/VN1YZAgICAgICAgICAgINbmPFRglNLO75jCQD1cdmj3uIHvXi9uWsy76XBOfNXHHjP8A5arh5hJw2ka+TeacmaVx5kybgH0FtvEleMNOWvXvPVa4nnjLnmK+7X7MekJOuzOEFacY88NwSE0kVnVEzdz0iafnH65+aOntdADoaHSzktzz2j8UTKGcMeFv8utbVVmpsB3jiBLXSj6Tjzaw9Lbu53Ate3rNdyTyY+/mbNdxbxem7X5DRwQxRU7+/IxjQXPAsRcC9m3IN+bgfALpocV9va3mZmUJzlCP/wAPcCkqpB++lHahp+lIAyFp/uuI6aneCo55/idTFI7R0/2ntCqOH+DPzHiMEftDtBLKSL91jg5xPrs31cFq6rJGLDP0hDZ8XcsMyzXWhGmGZnaNb0adRDmjyBAI8A63Rc9BnnLj+13hLe4PmV9JlmdhdZ3bupo/syBkjx+B0v5KvkwROsj03R4K2wmtlw+ZkkBtK03YQ0OINiNgQQTvtstLJWtqzFuxLc4hBiuKgumZXStO51smc34EWAXCk6anu8v4C7+CtBUYfhwFQHt1SvdGx9wWsIaALHdoLg8ged+qx9fals29EwnypJEEN4kUjoI4q6IfvaR4f9pjiA9p8uXu1eK4Z42iLx3hq8KvFrW09/dyRt8/CUso6ltbGyRhux7WuafEOFx+RXaJ3jeGZek0tNbd46O5S8iAgICAgICAgICCFcQv/MZaKi6Tz6njxZELuB+JP3VXzdZrTza/DP6dMuo/tjaPWeiaAWVhkPqDR5xzJHlellnfYuaBojvu5zrhg9CQd/Brj0XXBinLeKQT0jdQ3DzAn5+xJ0tSS9jT205PziT3WeQJFrdGtIFtlt6rLGnwxWnftDy9B5grhg9JPMNuyhe8AD6DCQAPUBYWOvPeK+cvTzjw3yhLm+qa57XGna7XNK69nWNy0E83OOx8ASVv6vUVw49o7+DzCdftC4yGNp6NvUmZ48AAWMHoSX/hCp8Lx7zOSfRMttwGy+KCjdVOb+8qHHST0jYbD4u1HzGnwXLiWbmyckdoIQnjvjcWKVkccTg/sGOa9wNwHOdctv4gAX8zboVc4bjtXHMz4nijWZQ7DKSipXAtJY+qePOd1mX8xFG38ZVjBtfJfJHp9P1QvbhZlmPLtBE8saJ5WCSWQjvd4ag0k8g1pAtyvc9Vi6zPOXLPXpHZMJJW4/S0AvLUwxjxfIwfqVXrjvbtEpdmFYvBjDS6nmjmaDYmNwdY+BsdiovS1J2tGwzV5BB01lM2sjfG8Xa9rmuHiHCx/IqJjeNnql5paLR3jqi3DCocaR0Dzd9NNJCfuuuPdvb3Ljp5+ztPh0aXF6x7eMte14i31S9d2WICAgICAgICAgIIZb5ZjvlBSbeTnv8A4tcuHfN6Q1vc4b/1W/CITNd2S6a2oFJG95FwxrnEfZBP8Ee8dOe8VjxnZ5w4p4xJVPhhkcS/SJ5d+T5hdjLdAyLQAPF7vFbPCsW2Ock95WeIWp7eceP3adI+PnPzlanBDBhhmGtk+fUOdIduQB0MHpZur7xVTiGTnzTHl0UoWARdUUuiqqY8Ojc+RzY42C5c4gBoCmIm07QPLXEXHhmTEJ52EmO4ZGTcd1g0ggHcAm7t9+8vpdJinFiis93lJxmfFM3xMpcPgdDTMY2O0N+TQBZ8zrAbDkNN+t1V9hp8MzfLO8/vwN0ryPwbZh7mzVzmyvFiIG7xgjlrJtr6d2wHjqCrajiM3jlx9I8/FOyBcXsMnjxWdz2OcJNLoy0OILQwNAG3MabEK7oclPYxG/ZDTU+E4ljg0Njq5m8iHCQtFvHV3Qu05NPj67xH0GwpOF2KVJt8lLPrPfG0f4rrxOvwRHf8Db4Lx4X5SdlCkMcjmulkeZH6dwNg0NBIF7Bt7+JKxtXqIzZOaOyYTBVUiAghmW/+DxXEYujxDMB6t7x/E78lwx9Mlo9Jauq+3osN/Lmr+PRM13ZQgICAgICAgICAghmXu/jGJE9G0zR74wf4LhT723ya2q6aDB62/NM13ZKPcQJHRYfUFpsdIBttsXNDvi0kLzf3ZaXCK1trccW8/wAdun4vO3E1zn4pVavptA+yI2Bn90NX0+i29hXZmzvzTuurhbm+mqcNhbJPEySBgjka9zY9IZs094i40BveG179brH1mnvXNO0dJ6ohrM68YIaEGKgtUTHbtLExtv4dZHeAG3meS6afh9rfaydI/H9DdqcBypUTw1WIY097mupZB2MhOsDuyarDaMgsFmAczuBax6Zc9ItXFgjx7/vujbzRTgxl2PMFce3YJIooi8tdu0uLmtaCOo3cbcu6rfEM1seOOWdpkejmhlGwAaWMaNhs1oA/IBfPWvEdbS9xWZnaGufjnaG0MUk31mgBnucdlRnXbztipNvjHb6ytxo9o3yWivw8fpD5K+sn9lsMQ+s4uP5Cyi9tbf3YrX1nef8ASaxpK+9NrekREf7Y8+F1dSbuqQzl3YwQP1BXK+l1mSd5y7ekOtNTpKRtGLf1liyYHWNPdqid7m7nj8t1XtoNbE71zfn+rtGt0cx9rF+X6N9hcElPHaV/aPue9b4Ba2mpkpTbLbeWbnvjvffHXaPJmLu4iAghsfcx5wHzqEE+6UD+C4f/ADfJqz14ZH/X/wDlMl3ZQgICAgICAgICAgheCfucar2/TigePuta39SuFOmW3ya2o+1w/DPlNo/ymi7slpc5UpraKoY0XJjJAvb2e9zv5cuvJRbrEr3DcsYtXjvbtvCla7Lrc8mN8MzI63S2N8Utw2bs2Wa9rmg2doaAQfo9Ot/Q8QjFXkuv8Z4Tk0+W2Wkb0nr6fD/ThRcFK+dwEj4I29Xa3OPuAbufUhX7cTxRHSJYGy1MlcN6TKlngdtUD+2kA2230N5M/M781m6jWZM3TtHknZhccZ3w4U8MBs+SNryOjdWrfyLmtHvXrh8ROeNyUY4IYJV4dFPUBgDZwxsQeCL6S4mQ9QyxIH0j5DeeM55mIphje0fSPV0wxSbb3np+K0qTBGtOuY9tJ9J/IfZbyAWHi0NYnnyzzW+Pb5QsZNXaY5ccctfh3+ctpZXlR9QEBAQEBAQQyk/f47Mf+nRtafVz2u/QrhH30+jWv9nhtY87zP4bJmu7JEBAQEBAQEBAQEEKxE/yfjlO/pUU74vewl//ANQq9umaJ84a+L+pw69f7bRP16JqrDIEGNHh0UT9bYow/fvhjQd+e4F902dZz5LV5ZtO3lvOzJRyEBAQEBAQEBAQEBAQQrJX/G12JVHQzMhB/wDhaWn/AEqvi63tb5NbX/Y02DF8Jt9ZTVWGSICAgICAgIOqql+Tsc619LS63jYXUxG87CnGcebneh28qjf/AClrfyqdve/D9UbpNl/i/QYs4MkL6Z52HbAaPxtJA9XWVbLw/NSN46+hunromTaXFrXEbtJANr9QVR2eotMRtDtRCKcQc6tyXCyQx9q57tLWB4b80m5uCbbWuB1Cs6bTTnttE7ImUcyNxZGZqmOmfTmN8hfpc1+poDIy/e4Bv3XD4LvqdBOKk3i28G6Y5xzVDlCATTh7mueGBsYBcSWud84gWs09VVwYLZrctUq6qOO8bXjRRvczqXShrvcA1w/NX44VbbrZG6QYHxhw/EiGyF9O4/8AVb3fxMJAHmbLhk4fmp2jf0N09pallYxr43texwu17CHAjxBGxVKYmJ2lKo8a4wz4DV1NPNRtcI5XNj77ozpB7pddrgdTbOBFuYWnj4dXJSLVt3RulOVOKVDmJwjLjBMeUc1gHHwa4HSfQ2J8FXzaHLijfvHwN04VNLDxfFIsFhfNO8RxMHecbnmQBsASSSQLBeqUte3LWOoqbEOOggme2KlEsQcQyQylhcB86xjNr+C1KcLmaxNrbT6I3bfAuNVHiD2snjkpy421kh7Bf6RFiB52sOtlxycNy0jeJ3N1kz1DadjpHODWNaXOcTYAAXJJ8AN7qhETM7QlXWLcX6eCqhgpmioY90bXzBxa1mt+kgAs7xA38N/VXqcPvNJvbpt4I3WUqCWvnEWBQTSRxNa1jXyubG0N1Frbk7D2jp5pSkTMRHi93yXv1tMz4Kkdx5N9qEW86jf/AClr/wAq/wDv+H6ue6QYJxpoa4hs7ZKc+LhrZ8Wb/EBcMnDctfd6m6xKGtjxCNskT2vjcLte03B9CqFqzWdp7pd6gEBAQEHCWMStLTuCCCPI7JvsKAybkWlzDiddD+8+S05c1tn97V2mkXdbcdyT8lt59Vkx4aT4y8x5PnE7htT5UhE8NSd3ACCYtLn3IB0FoF9N7kEcuvQzo9bfLbltHzgln8Dc4TCcUEhL4nNcYidzGWNLiPsEA7dDa3MrnxHTVivta/NMLoxnEG4TBLO72Yo3vP3Wk299rLJpWb2iseKXmWLDJ81QV+IzyPcYQwgnfU58jbtF+TGMJ7o5XavopvXDemKsd3l2cIzbF6T7Un+TImv+4slfHFCWOnwuqfIxj7RkN1tDrOeQxjgCOYc4EHosPSRM5qxBPZQ3DfJf89JpYzIYmxx6tYbq7xcA0EEjYjUfctzV6n2ERMRvuNxj/BuuwwF0JZUsHRndf+F23uBJXHFxLFbpbodW6/Z4xIsmqqYk2LGyhp6FrtDiB4nWy/2QuPFKRtW/yIP2igwS0lmt7Qsl1P8AnFoLNIPkCXn3nzThW+1vLoT3YeSuFkeasNbP2rop3Pk0usHMLWu0gObsebXbgjn1XvUa62LNNdt4Nt244Z5vnwasdhVa/tNL3RxS6idLm3sy53LHW7t9wbDkduOr09b4/b44284RCS8baA1uGucZuyZE4SFum/aH2WMuCLd5/n08FX0F+XNHTfdMqCwDLtTmJz2U0RkcxmtwBaNrgfOIud+XPmt3LmpiiJvO24w66hkw55jmjfG8c2PaWn4Hp5r3S9bxvWdxesOLOlyoZHnf5M+G58pTAPyssOce2t5Y89/8ngqHIOGfyxiNLF0MrXH0jvI74tYQtbVX5MNpHq+aUQNLnEBrQSSeQAFyT7l8xEb9Eqc4f5gnzzidUZJH/JRDNohvZrRI5rGXA2LtBduet1q6rDTBhrtH2ujzHdWGM5QrMEdIJaeUNiPelDHGO17BwfbTY3HxtzWnj1OO8RtMbz4eJ2Y+XMvz5klMNO0OkDS+xc1uwIB3cR9IbL1mzVxV5rJeieFGE1eBUXyerY1hjkd2dnB12vOo30kj2nOXz+syUyZOeniQmiqpEBAQEGLilYMOhlldyjje8+jGl38F6rXmtER4jznkzP380qWfs4+0rKiW5e/2Wta3Ym27nanyd3Yb3v0O9n0c5rxvO1Yh5hF6qqqc0VF3mSoqJDYC1yeZs0DYAb7CwG6tVrjw06dIgXPwm4bzZdl+V1Ra2TQWthb3i3Va5c7lewIsL8+fRY+t1tcsclO3ml3cZ82QfIJKeGeOSWSRsb2RyNc5oadTtQBuN2Bp+0o0GC3tYtaOkdSWip8VoMKy++lbUxGolhc9zGm5MklnaTpHNoDWb/RXaaZr6qL8s7RP4I8NldZDxePAa+Col1dnG5xdpFzvG5uw9XBaGqxzkxTWvdMrq481hhwtoH9rPE0jyDXyfqwLH4bXfP6RJKs+E2NT0Mz6eCangfPps+djnanMuGsBaQATrda/M7c7X0dfirasXtEzt5Cw8YyDiuOgtqMVGg3vGyMsaQehDC0Eet1Qx6rBj61x9fVG0thw64Z/zNnfO6o7ZzozGGiPQAC5rid3Ek9xvh159PGq1vt6xXbZMQrjj3U/KMTawb9nTxtt5uc93xIc34BaHDI2wzPxRK4KSeLIeFRduQ0QQtBA5ufa5a0dXOeSsm0Wz5p5fGU9oeccOrJMTxGKb+1lq2P2+k+YO295X0F6RTBNfCI/whbH7Q2LmKKnpgf6RzpHekYDWj0JeT90LL4Xj3tN/JMu79nrDOxpqioI3klDAfqxNvt957h91RxS++SK+RDq/aGqYGwU7CGmoMhc0/ObGGkO3+iXFm3Ut8lPC4tzzPgS5ZsojgmV44XCzi2n1Dwc+Zsrh7jdRgtz6zm9fyRPZEuAdMJsTc4j2KeRwPgS+Nv6OKt8TnbFEfFPim/HPNf8m04o4z+9nF32+bHff8ZFvQOVLh2n57889o/MnyY37PWEmCnqKkj+le2NvpECSR6ueR91e+KZN7xTyISPjRP2OEVHi4xN+MzCfyBVbQRvnr+/AlUPBOJ8mLQlnJrJS/7PZlv+JzFrcRmPYTv8Dxell88kQEBAQEEW4oxPmwqrEbtJERcT4taQ5497A4e9WNJMRmrv5onspnKfCeozLTR1LZ4o2SatLXBxPdc5u9tubfgtfNxCuK80232OrJxfhFPgrO0dW0kYHzpHvi+B0m58l5pxGuSduSfzR1OC2Y6oV7INcssMjXBzHOc4M0tJDxc2bYgA8r6upso4hgx+y5toiSHTxEykZ8bNNSWL6gCXSTYNc4Pc+58O6X/esvWk1G2n5r+HQ8WtxbhfiGEwyTSRx9nG0ucWyNJsOZsulNfhvaKxv1T1dPDPKJzdVhjjphjAklPUjUAGjzcdt+Qv6H1rNR7HH07yd1n/ALQxtRU4/wDcj8opP+6zeF/ez6EqOrcMloWRPkjc1kzNcbjyeL22I6+XMXHiFtVyVtMxE9kLV4ecXvkbW0+IFzmjZtSAXOA8JAN3faFz4g81l6rh2882L6f6Sumgro8RYJIntkY7k9jg4H3hZFqzWdphLzpxAxJlNj8s0jDKyKWI9mHW1dlFHZtyDYFzRfbxW/paTbSxWJ233/N5aDOGbqjNsvaTus0X0RN9hgPh4k9XHc+QsB3waamGu0fUWVwb4ePge2uqmFpG8ETue4/pHDpse6D67bLO1+si0ezp80sf9ojDniWmqLEx6HRE9A4OLwD6gn8JXrhV42tXx7k92VknP9JlLBoWud2lReY/J2HvXMz7ajyY22k3O9uQK8ajSZM2onaOnTr8kRKJZTpJuJGLdrUd5gcJZfotYw92IdLE2bbmRqO5urWea6XBy179v1FwcXsMfieFztjBc5miTSOoY4F393UfcsrRXimaJlM9lPcJ80QZTdVzTXLjC0RsHN5130g8h0uT0WtrsF83LWqN0WxbEZ80VTpX9+aZ4AaPFxDWMb5DZoVqlK4ce0doHqfKmDDL1HBTCx7NgDiOrju93vcXH3r5nNknJebz4vUIT+0BUdlh0bfp1DB7mskd+oCu8MjfNv5QiWq/Z7wPso56xw9siKPbezO88+hcWj1YV04pl3tFI8OpC4VlJEBAQEBBiYvQNxWCWBxIbLG+MkcwHtLbjz3XqlpraLR4Cvc25ArK2npqKjnjjo4WAO7R7w+R2om7gxli0cwLjcnbYK9g1WOtrZMkb2lGzW0vBQ1Tw+trpJj1DQdR+/I5xt7l0niXLG2OkQjZZGXcs0uWmFlNE2O/tO5udb6TjueZ25DoqGXNfLO953ekQybhTsRxjEMQe06GvNNESOZj0xyFt+g7PTfxLvAqznvy4KYo9Z/w8x3STiJqdhtW1jXPc6JzGsY0ucS+zAAALndy4abaMtZnzTPZrOGeRBkyN5dJ2k0oZrIFmt03s1vX5xuTz22C6avVTnt26QbM3iDk9uc6cRGQxOY/Wx9tQvpc2zhtcEO6eXovGm1E4L80RuSyaTKsL6CGiqWNmZHExjrg7lrQC5p5tN7kEWIuvM5re0nJXp1NlaY/wOLpAaOoAjLhdk17sBO5a5o71vAgeq0cXFNo2vHX4Gyx8nZLpsosLYA4veAJJHOJL7eXIDc7ALPz6i+ad7ERsrbN/BmWqqTJRyM7ORxc5sznXYSbnexLmk38/XmtDT8RitNrx1jyNknyVwlpsvuEs5+UzDdpc2zGEdWtubuHib+IAVfUa++WNo6QbLFVBLDxfC4sZhfDOwPjeLOafyIPMEHcEbgheqXtS0Wr3FOYhwKk7T9xVM7In+1adbR93Zx8+6tavFI5ftV6o2lZ+S8pQ5Qg7KK7nOOqSV3tPd4+QHIN6eZJJzs+e2a3NZKQc1wFTZu4Lx4lK6WjlEGokmFzbsufolu7R5WI32sNlp4OJWpHLeN0bOfD3hO7LtUKipkjkMY/dNj1WDjcanagOQvbzN+gUarX+1pyVjbzNlrLNSrnitlqfNk1DTxhzYdUzpZtOpsdms033G57wA6k+RV7R5q4Ytee/TaESmmXMFjy9TRU0V9EbbXPMkklzj5lxJ96qZck5LzefFLZLwCAgICAgICAgICAgIIvj9ViGEv7WJjKmn+dC1pbK0fVIJDvhfpY81xvN6zvHWPxaOmx6TNXkvM1t4T/AMfn5MvL+babHto36ZBzhk7rwRzFjzt4i69Uy1v2ctToM2n63jp5x1j6t6uimICAgICDFxDEIsMYXzSNjYPnOIHuHifIKLWisby6YsV8tuWkTMotT5sqMwSAYfADCD3qqoDmsP2ALEn/AGQOa4xltefsR082jfQYtPTfU3+1/bXaZ+c9oTGIEAaiCbbkCwJ8gSbfEruy5236OSIEBAQEBAQEBAQEBAQEBAQEBAQaPH8pUuPbyx2k6Ss7rxbluOdvO4XO+Kt+65ptfn0/SlunlPWPo0owPE8F/q1W2ojHKKqBuB9sbn4gLnyZK+7O/qt/xOiz/e45rPnXt9HIZsraH+s4ZN9qBwlHwHL4p7W8e9X6I/gNNk+6zx/3Rs5DiNTM/pIqqL7cJH6Eqf4ivjE/RH8ozT7tqz6Wh9/8SaN3siZ58GxOv+afxFPj9EfyfU+PLH/dDic9PqdqfD6yQ9C9nZt/Fuo9vM9qy9fyyteuTNSPSd5+jiXYxi/JsFCw9Se1kHpa7f0T+tbyg24dh8bZJ+kf7d9BkGAPEtU+Ssl+lObtHoy9reRuFMYK97dZecnFcvLyYYilfh3+vdLGMDAAAABsAOi7suZ36y5ICAgICAgICAgICAgICAgICAgICAgICAgICAgICAgICAgICAgICAgICAgICAgICAgICAgICAgICAgICAgICAgICAgICAgICAgICAgICAgICAgICAgICAgICAgICAgICAgICAgICAgICAgICAgICAgICAgICAgICAgICAgICAgICAgICAgICAgICAgICAgICAgICAgICAgICAgICAgICAgICAgICAgICAgICAgICAgICAgICAgICAgIP//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AutoShape 12" descr="data:image/jpeg;base64,/9j/4AAQSkZJRgABAQAAAQABAAD/2wCEAAkGBxQPEBQPEBIVEBUUFRUWEhAREA8SFBUTFBQYFxUXFhYaHCggGBolHRUUITEiMSkrLi4uFx8zODMsNygtLisBCgoKDg0OGxAQGy0mICQ0LywsLDEsLCwsLC4sLCwsLDcsLDQvLC4sLCwuLCwsLDQsLCwsLCwsLCwsLCwsLCwsLP/AABEIAKIBNgMBEQACEQEDEQH/xAAcAAEAAgMBAQEAAAAAAAAAAAAABgcBBAUDAgj/xABHEAACAgACBQgFBgwFBQAAAAAAAQIDBBEFBhIhMQcTQVFhcYGRIjJSobEUI0JicnMVMzQ1U4KSssHC0dIXk6Kz4SRDVGPD/8QAGwEBAAIDAQEAAAAAAAAAAAAAAAQFAgMGAQf/xAA8EQEAAgECAwMKBAQEBwAAAAAAAQIDBBEFITESQVEGEyIyYXGBkaHRFLHB4TM0QvAkYnLxFRYjQ1JTov/aAAwDAQACEQMRAD8AvEAAAAAAAAAAAAAAAAAAAAAAAAAAAAAAAAAAAAAAAAAAAAAAAAAAAAAAAAAAAAAAAAAAAAAAAAAAAAAAAAAAAAAAAAAAAAAAAAAAAAAAAAAAAAAAAAAAAAAAAAAAAAAAAAAAAAAAAAAAAAAAAAAAAAAAAAAAAAAAAAAAAAAAAAAAAAAAAAAAAAAAAAAAAAADGYGJTS4tLvaDzdlMPWQAAAAAAAAAAAAAAAAAAAAAAAAAAAAAAAAAAAAAABjMDxxOMrqWdlkK11znGPxPN2dMd7+rEz7kO0vjcLiG1dpZwjnuqw1sKUl2yjnKT8cuw2V1FKdIj482/wD4VrL8+xb5bIxpDVHR16bw2lNmfRz10bIt9ubT8cyVj4l/5RG3yR8vBdTEb9i0fBDMVLF6Nu5tXWVtb4yqvlKuceiUcnsyW7hl4FlScWeu8REqrJXLhttbeJS/VjlUtrkq8eueg93Pwio2R7ZQSymu7J95GzaCJ54+U+Dbj1MxystzBYuF1cbapqcJpOM4vNNMqprNZ2lNiYmN4e549AAAAAAAAAAAAAAAAAAAAAAAAAAAAAAAAAAAcPWXWijR8Nq6Wcn6lUcnOXh0LtMbXivVN0Wgzau22OOXfPdCrNOcomLxDcapLDQ6FX6+XbN78+7I0TktPsdbpeBabDzvHan29Pl90TutlZLanJzk+Mpycn5sw964rWKxtWNvc8wyMgGR7W00nes7MMmKmWvZyREx7YiXxKlPsJ+HiWanrc4+rntb5L6PPzxR2Lezp8Y+2ybclmsksJiFg7ZZ03yyhm90Lnwa6lLg+3LtJeXJi1Ne3T1o6x37OS1HDNTw+22WN6z0tHT9p9krrRAYMgAAAAAAAAAAAAAAAAAAAAAAAAAAAAAAAABH9ctZIaOo5xrasl6NVftSy3t/VXFmN7dmE/h2gtrMvZjlEdZ8P91J2V4nH2yu2LcROT9KUa5SXduWSXYRucu7i2n0mOKbxWI7t27DUrHvhhZ+Lrj8ZHvYt4NE8X0Uf9yPr9nzZqZjo8cLZ4bEvgzzsW8COLaOeUZI+rmYrRl1X42m2vL26px97R5MTHcl49RhyepeJ+MNTMNzIADMZZNNbmmmn1NPNMRMxO8Mb0res1tG8T1hdHJ/rj8ujzF+Svgs81uVkV9JLrXSvEkY778p6uH4vwr8LbzmP1J+k/30TU2KUAAAAAAAAAAAAAAAAAAAAAAAAAAAAAAAMSYEXnq5Xir3jcbFTS9Giif4uutcHNPc5y3t9CzS6DVMRv2rSs66++HFGDT8u+ZjrM+z2R0b1unsPStmDzS4Rqisl8EQc3FtNj5b7+5pros+T0rfOZactbY9FUn3yiiHPHad1J+jfHC7d9oYWtsemqXhJf0Ecer30n5k8LnutDZq1opnukpRz6HFS+DN+PjenvynePhv+TVbhuavONpYxWruCxqcpUVyb+nGHNz81kyypbHljeDHrtXpp2reY9m+8IPrbyc14amzFUXNRri5yrtW1uXRGSy957XTza0RXvXGDyl7Mf4ivLxj7fZXEZJ8DHLhvina8bOi0mu0+rr2sF4n8498dWTUltjR+Nnh7YXVvZnCSlF93Q+xrd4jfbm1ZsNc2Ocd+kv0RoTSMcVh68RDhZBSy6m1vT7nmvAlxO8bvm2owWwZbYrd07N49aQAAAAAAAAAAAAAAAAAAAAAAAAAAAAAB8XWKMXKTySTbfUks2z2ImZ2h5M7RvKv9KaXniXnnlD6EOzob62cfxXVXyZ7Y9/RrO23u6/Vf8Pw1rhrfvtz+fRoFWnupo/QVt2/LYj7U815Liyw03DM+bnttHjP2Q82txY+W+8+xIMHqvVHfY3a+1uMfJF1h4Lgp6/pT8oV2TiWW3q8nXowkK1lCEY90Ui0x4MeONqViEK2S9/Wnd7JG1ghXK7j+a0bKvPJ3ThWu7Pal7osmaGnayxPgj6m22NRaLi1a3ja0bwhYsuTDeL47TEx3w967ehlJquGzT0sXOPDwd1wjymrmmMWq5W7rd0+/wAJ+kvUqnXre5Hca54S2lvPm7c49kZpP4qXmb8M8tnGeUeKK6it4/qj8lgG1zzia52Tjgb5UuSmoLZdee1ntLhlvMb+ryTeHVpbVUjJttvz36Kl/CmkPbxflf8A0IvpOx/D6Lwp/wDLzt05jYbp34iD6FOVkX5Mb2ZV0mkt6tKz7tpYr09jJPKOIvk/ZjOcn5Ibz4k6PS1jeaVj4Q9fwppD9Ji/2b/6DezH8NovCn0TLkyxeJstv+UyuklCGzzysSz2pZ5bS7jdi7W/NSccxaelKeaiN95322WFmbnOG0AzANgMwAABmBkDGYDMDIADGYebsh6AAAAABxdcLXHBWtbs0o+EpJP4m/Sxvlqj6qdsVkDwDdijGKzlujsri30HHca0N8OttFY9ee1Hx6/KXQ8K1VcukrMz6vKfgnOhtARpSnYlOzt3xj3Lr7Sz0PC6YYi2Tnb6R7kTVa22Wdq8odxIt0FkAAAprlp0pt4mrCp7qobcvt2PJeUY/wCotuH02pN/FA1VucVV0WCK+oVubUIrOUmoxX1pPJe9nm+3M235LF5RNT44ONeIoWVbUYWxXCM0klJLqllv7e85PNHPtR3vpHAeIzkr+HyTziOU+z9nS5Fs88V1fNefpHuHvavKbb/p/H9Fom5yoAAqrld/KqPuZfvkfN1db5Pfwb+/9HL5N/zlV9m39xmOP1kvjX8lb3x+a6CU4dBtd9dnhZvDYZKVqXpzlvjXms0kumWT8DVkybcoXvC+ERqI87l9Xujx/ZX3y3GY2bSsvvlxcITsyS+zHJI0b2s6TzWl01d5itY8Z2/Pq9bdCY+tbTpxMUulSnn/AKZZjs2hhGr0V57MWrPye2h9ccXhZfjZXRT9Ku9yn3pSfpRfj4HsZLQw1PCtNnj1dp8Y5ftKybdLfL9GW24Xb25VyioReVkbEvVTXT2kiZ7VeTl66b8LrK0zbbRPXumFc/g7Svs43/Ou/vNG13T/AIjhvjj+UfZzcRj8VVN12X4mEovKUJYi7NPjv9IxmZjkk0w6a9YtWlZie/sx9mzgFpDERcqJ4u1J7LlC+5pPJPL1upo9jtT0ass6LFO2SKRPtiPskOqGB0hHHUyxCxSrTltu22yUPUllmnJ9ORnSLRPNW8RzaK2mtGPsdru2iN+q0rbFFOUmkkm228kkt7bJDlIiZnaOqodctc54qbqw85V0xfrRlKMrX1treo9S8yNkyb8odjw3hNMFe3lje8+PSP3a2qeuFuDsSslO6mXrRlKU3H60M9/h0955TJNZ5t3EOF49RTekRW0dNuUT71yYTExthGyuSnGSTjJcGmSt93E3palpraNpgxkmq5tbmoyafakHuON7xE+MPz9+Fr5fOPEXbT37XPW558eshdqd9930T8Nhj0OxXb3QvnQdsp4amc3tSlVW5Prbim2TK9IfPtTWK5r1jpEz+bePWkAAAAHI1qoc8Hclvahtfsva/gbtPbs5ay0amvaxWhW2iNIPDXRuilLLjF9KfHufaWefT0zREWjnHSfCVTg1F8U71nlPWPFZmGxyxNStw0k+uEuv2ZZb4vt+JR6nFmpPo9Y8ekrzBlx5I3np9YedWnoKXN3J0TXFT3x71JdHaV9OJ44t2Msdi3t6fCU2dFeY7WP0o9n2dSq6M1nGSkuuLTXuLCmSt43rMSiWras7TD7zM3jyxWIjVCVk3sxhFyk30Ris2/cexEzO0PJnbm/NGmtIyxeJtxMuNs5SSfRHPKEfCKS8DosdOxWK+CpvbtWmWkZsUj5P8PCePrst9SjO2W7NuUd0Ir9Zp/qlbxXXYtJg7V568o8ZTNFpr58u1I6dU+1v0rLF0WQy2IbDaj0txWabfeuBwN+KZM+ekRyrvHLx97tOHaWunyVt1nxbnI9gXDBzuksudsez2wglFe/aOlxRtG7R5RZovqYpH9MfWU9NrnwABVfK7+U0fcy/fI+bq63ye/g39/6OTyb/AJyq+zb/ALbMcfrJfGv5O3w/NdLJTh3550lc7LrZy4yssb/bf/HkQ7dX0fDSK461r4R+S59R8DCnA0bCWc64WTkuMpzim2/PLwJVI2q4fieW2TVX7XdMxHuh38jJAVPyrYGFeJrtgknbCW2l0uDWUmutqWXgR80c3XeT+a18NqW/pnl8W3yQWvnMTX9HZqll9bOab8kvI9w98NPlFWOzjt384+HJZuRvcuorXT844r7z+SJEyetLvuGfyeL3frKdckP5Ld9+/wDarN2HooPKH+PT/T+sp3kbVArHlL1mc5PA0y9GP4+SfF/o+5bm/BdZoy37odTwPh/Zj8Rk6/0/f7Ofyf6uQxE/lOIcVVB+hCUkucmulr2Vu733GOOsTzlJ4xr7Yq+axR6U9Z8I+8tzlF1dhFvG4Zxyb+frjJbm/wDuJeSa8T3JWPWhH4Nr7z/h8u/+Wf0+zV5OtZfk1qwtsvmbX6DfCux/yy+OXWeYr7cpb+M8P89Tz1PWjr7Y+8fktXHfip/Yl+6yTLkcXr198PzpD1V3fwIL6XPrP0Fq7+SYf7mv9xEyvSHznV/x7++fzdEyRwAAAAfFkFJNPemmmuxjfZ5Mb8lRaYwDw186ZfRfovrg/VfkXmLJF6xaFDmxzjvNTRmkrMNPbqll7UXvjJdUkMmOuSNrPMeW2Od6pvg9LYbSMVXalXZ0Rbyef1JdPd7ii13C65I2vG8d098LzScR2nes7T4dzRxug7sO9qpynH2oNxku9Licnn4bqNNPaxTMx7J2l0OLWYc3o5I2n29HhRp/EQ3c5tZdE0n/AMmrHxXVU5drf3w220OC3Pb5I7yga4Wzw/yP0U7fXcVJPm0+HH6T9yZ1nk7lz6q1suSI7NeUe2f2UPFseLBEUpM7z19kK1OsUQBPtU9H8zRtSWUrcpPrUcvRXvz8T5r5R8Q/E6rsVn0acvfPfP6fB2PCNLOHB2rR6Vufw7nXnhJ4j/pqvXt9HPojDhOb7Es+9tIruHae2bPG3SOcytfO1w/9W/SPrPdHxWXozBRw9UKK1lGuKjHuS4vtO0iNo2ctmy2y5LZLdZndtHrWAAKy5XcHLboxGXobMq2+qTe1HPqz3+RozR3uo8nstezfH39XC5N/zlV9m3/bZrx+ssONfyVvh+a6SW4dSmvWgZYPEznsvmrZOVc+hOW+UH1NNvLrWRFyU2l3PCtbXUYIrM+lXlMe7pPyb2quvcsHWqLa3dXH1HGSU4r2d+5ryPaZduUo+v4LXUZJyUttaeu/SUgu5UKUvQotk+qTrivNN/Az89Cur5PZt/SvH1QDWHTVmOvd1uS3bMIRzajHPcl1vfx6TTa02nm6LR6THpcXYr75nx96y+TbQE8JRK22OzZc4vYfGMI57Kfa82/E34qzEc3Lca1tdRlilJ9Gv1meqYs2qZRWun5xxP3n8kSJk9aXfcM/k8Xu/WU65IfyW77/AP8AlWbsPRQeUP8AHp/p/WUl1p0t8jwll/SllBdc5PKPvfuM7TtG6r0OmnU564+7v90KQwGEsxN0aoelZbLjLpk83KTfmyJETMu8zZaYMc3t0r/sk75M8U+Lof68v7TZ5qyqjj+m7u18v3FyZ4pcHR+3L+0eas9/5g03+b+/ijemdFzwl0sPdltRSecW2mpLNNPz8jXasxOyy02ppqMcZMfSVu6j6W+W4KO285wzqtfW0tzffFpkqlu1VxnFNN+G1MxXpPOFRaY0dLC3zosWThJ7Of0oZ+jJdaayIto7M7Oz02eufFXLWev0nvS3VzlCeGohRdS7VWlGM4TSbiuCae7PtzNtcu0bTCn1nA/PZZyUttvz2mHW/wAUqv8Axrf2qv6mXno8ET/l3J/7I+UurqxrrDSF7ohTOtqEp7U5QayjKMctz+sjOuSLckPXcJvpMcZJtE89u/8AvuSszVIAAAcLWnQKxcM45K2HqN8GumL7PgSNPn81bn0lG1OnjLHLqrS+mVcnCcXGUdzjJZNFvFotG8Ka1ZrO0vM9Yu3ovWm/D5R2udivo2ZtpdkuPxI+TS0vz6SlYtXkpy6w7F+s2EuhKV1EttRbSSTcmluSmmss+0qtRwamWfSiJ9ves8HFppHKZj2dym9Kc7ZbK22uUXJ55ZSaiuiKfUluLvS6fFpsUYsXKI/uUHNntmvOS885aTZIa0n1F1Us0ja5JJVVNOcpZ5SlxUFlx632d5X8SzXphmuKYi9uUezxn7JejpWckWvHox9VqLV2uvLn8RFdGytmOfYs3/A4rDwDf17TPuh0OTi0RG1Yj4ykeA0dXQvmoqOeWb4t5cM3xZc4MGPDXs442hBy575Z3vO7cNzUAAAHlicNG2LhZFTjJZSjJJprtQZUvalotWdphw9H6m4XDYiOJpjKuUdrKKm3D0lk9zzy4mEY4id4T83FNRmwziyTvHjtzSAzVzyxOGjZFwsipxe5xkk012phlS9qW7VZ2lFsbydYOxtwVlOfRXPd4KSeRrnFWVti45qqettb3x9tmpXyYYZPfdfJdWdS96geeZq3T5Q6jblWsfP7u7ofVHC4RqddWc1wssbnJd2fDwMopEIGp4nqdRHZvbl4Ryh3EZoDIEZ0xqNhcVbK+anGct83XPJSeSWbTTWe4wtjiVnpuL6jBjjHXaYjpvDqaC0JVga+aoi0m9qTlJycpNJZtvsSMq1iI2hF1Wry6m/byTz6PnT2g68dWqrnNRUtrKEtnNpNLN+J5asWjaXuk1eTS37ePbfpzaGhdS8Ng7lfVtuSTS257S9Ljuy4mNcdazvCRquK59Rj83fbb2QkZsVoBwNPao4fHWK27b2ox2U4T2d2be/zZhakW5yn6TiWfS1mmPbaefON3tq/q5TgFNUOeU2nJTntb0ss1uPa0ivRhrNdl1UxOTbl4Q2dK6GoxaUb6o2ZcHJb13SW9HsxE9WrBqs2Cd8VphwbeTnBPhGyP2bp/wAczX5qqxrxzVx3xPwh5/4bYP8A93+c/wCg8zVl/wAe1fs+TpaB1Pw+Btd1PObTg4PbntLZbi3uy45xRlXHFeiLq+J59VTsZNtt9+UJAZq8AAAMMCH6Tsw2Jvlg8W1h8RHfTZuira36soSe6XU4Pemn0ZMl4pyY69unOO+EXLjpkna3KfFH9Kar30b1HnodE61n5x4r3k3Hqsd+/afarsmlyU9sOK0SN0ZgAB8yrT4xT70mHu8ulofRt93oYdSjDPe1KVdab4t5bn4bzVkyY6c7N2KmTJO1d/0T3QGrMMNlZP5239I1uj2RXR38Stzam2TlHKFng0tcfOecu+RkoAAAAAAAAAAAAAAAAAAAAAAAAAAAAAAAAAABw9a9WKdJU81csms3XbHLbg31Z8V1rgzbhzWxW3q15MdbxzVNpjUrSeDzjVK2+peq8Pbbw6M68814ZrtLTHqcGTryn2whWw5a9EbhViqnkoYiL6U6rvemiV2qT3wjzSZ6xLs6Mwukr2lXhbJ/WnS64+MpZI13y4q9bEaabdIlPNAajXv08dZCK/Q4fNv9ab+CXiQsutjpjj4ykU0Ef1SleE1Xwte9VKT65tz+O4iW1OS3WUmmlxV7nXjBJZJZJcEtyNDfs+g9AAAAAAAAAAAAAAAAAAAAAAAAAAAAAAAAAAAAAADGQADIAAAAAAAAAAAAAAAAAAAAAAAAAAAAAAAAAAAAAAAAAAAAAAAAAAAAAAAAAAAAAAAAAAAAAAAAAAAAAAAAAAAAAAAAAAAAAAAAAAAAAAAAAAAAAAAAAAAAAAAAAAAAAAAAAAAAAAAAAAAAAAAAAAAAAAAAAAAAAAAAAAAAAAAAAAAAAAAAAAAAAAAAAAAAAAAAAAAAAAAAAAAAAAAAAAAAAAAAAH//2Q=="/>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 name="Titre 1"/>
          <p:cNvSpPr txBox="1">
            <a:spLocks/>
          </p:cNvSpPr>
          <p:nvPr/>
        </p:nvSpPr>
        <p:spPr>
          <a:xfrm>
            <a:off x="838200" y="365125"/>
            <a:ext cx="10515600"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err="1" smtClean="0">
                <a:solidFill>
                  <a:schemeClr val="accent1">
                    <a:lumMod val="50000"/>
                  </a:schemeClr>
                </a:solidFill>
                <a:latin typeface="Arial" panose="020B0604020202020204" pitchFamily="34" charset="0"/>
                <a:cs typeface="Arial" panose="020B0604020202020204" pitchFamily="34" charset="0"/>
              </a:rPr>
              <a:t>Carcept</a:t>
            </a:r>
            <a:r>
              <a:rPr lang="fr-FR" dirty="0" smtClean="0">
                <a:solidFill>
                  <a:schemeClr val="accent1">
                    <a:lumMod val="50000"/>
                  </a:schemeClr>
                </a:solidFill>
                <a:latin typeface="Arial" panose="020B0604020202020204" pitchFamily="34" charset="0"/>
                <a:cs typeface="Arial" panose="020B0604020202020204" pitchFamily="34" charset="0"/>
              </a:rPr>
              <a:t> </a:t>
            </a:r>
            <a:r>
              <a:rPr lang="fr-FR" dirty="0" err="1" smtClean="0">
                <a:solidFill>
                  <a:schemeClr val="accent1">
                    <a:lumMod val="50000"/>
                  </a:schemeClr>
                </a:solidFill>
                <a:latin typeface="Arial" panose="020B0604020202020204" pitchFamily="34" charset="0"/>
                <a:cs typeface="Arial" panose="020B0604020202020204" pitchFamily="34" charset="0"/>
              </a:rPr>
              <a:t>prév</a:t>
            </a:r>
            <a:endParaRPr lang="fr-FR" dirty="0">
              <a:solidFill>
                <a:schemeClr val="accent1">
                  <a:lumMod val="50000"/>
                </a:schemeClr>
              </a:solidFill>
              <a:latin typeface="Arial" panose="020B0604020202020204" pitchFamily="34" charset="0"/>
              <a:cs typeface="Arial" panose="020B0604020202020204" pitchFamily="34" charset="0"/>
            </a:endParaRPr>
          </a:p>
          <a:p>
            <a:pPr algn="ctr"/>
            <a:r>
              <a:rPr lang="fr-FR" sz="2800" i="1" dirty="0" smtClean="0">
                <a:solidFill>
                  <a:schemeClr val="accent1">
                    <a:lumMod val="50000"/>
                  </a:schemeClr>
                </a:solidFill>
                <a:latin typeface="Arial" panose="020B0604020202020204" pitchFamily="34" charset="0"/>
                <a:cs typeface="Arial" panose="020B0604020202020204" pitchFamily="34" charset="0"/>
              </a:rPr>
              <a:t>Mutuelle d’entreprise</a:t>
            </a:r>
            <a:endParaRPr lang="fr-FR" sz="2800" i="1" dirty="0">
              <a:latin typeface="Arial" panose="020B0604020202020204" pitchFamily="34" charset="0"/>
              <a:cs typeface="Arial" panose="020B0604020202020204" pitchFamily="34" charset="0"/>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2140" y="-602"/>
            <a:ext cx="1759770" cy="1067402"/>
          </a:xfrm>
          <a:prstGeom prst="rect">
            <a:avLst/>
          </a:prstGeom>
        </p:spPr>
      </p:pic>
      <p:sp>
        <p:nvSpPr>
          <p:cNvPr id="21" name="Espace réservé du contenu 9"/>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600" dirty="0" smtClean="0"/>
              <a:t>Suite à la mise en place de la couverture mutuelle obligatoire dans les branches d’activité de la convention collective, l’OTRE privilégie </a:t>
            </a:r>
            <a:r>
              <a:rPr lang="fr-FR" sz="2600" dirty="0" err="1" smtClean="0"/>
              <a:t>Carcept</a:t>
            </a:r>
            <a:r>
              <a:rPr lang="fr-FR" sz="2600" dirty="0" smtClean="0"/>
              <a:t> </a:t>
            </a:r>
            <a:r>
              <a:rPr lang="fr-FR" sz="2600" dirty="0" err="1" smtClean="0"/>
              <a:t>Prev</a:t>
            </a:r>
            <a:r>
              <a:rPr lang="fr-FR" sz="2600" dirty="0" smtClean="0"/>
              <a:t> comme partenaire pour la mise en place de la complémentaire santé.</a:t>
            </a:r>
          </a:p>
          <a:p>
            <a:pPr marL="0" indent="0">
              <a:buFont typeface="Arial" panose="020B0604020202020204" pitchFamily="34" charset="0"/>
              <a:buNone/>
            </a:pPr>
            <a:endParaRPr lang="fr-FR" sz="1000" dirty="0"/>
          </a:p>
          <a:p>
            <a:pPr marL="0" indent="0" fontAlgn="base">
              <a:buNone/>
            </a:pPr>
            <a:r>
              <a:rPr lang="fr-FR" sz="2600" b="1" dirty="0" smtClean="0"/>
              <a:t>Complémentaire </a:t>
            </a:r>
            <a:r>
              <a:rPr lang="fr-FR" sz="2600" b="1" dirty="0"/>
              <a:t>santé </a:t>
            </a:r>
            <a:r>
              <a:rPr lang="fr-FR" sz="2600" b="1" dirty="0" smtClean="0"/>
              <a:t>conventionnelle obligatoire :</a:t>
            </a:r>
          </a:p>
          <a:p>
            <a:pPr fontAlgn="base"/>
            <a:r>
              <a:rPr lang="fr-FR" sz="2600" dirty="0" smtClean="0">
                <a:solidFill>
                  <a:srgbClr val="0000FF"/>
                </a:solidFill>
                <a:hlinkClick r:id="rId3"/>
              </a:rPr>
              <a:t>Complémentaire </a:t>
            </a:r>
            <a:r>
              <a:rPr lang="fr-FR" sz="2600" dirty="0">
                <a:solidFill>
                  <a:srgbClr val="0000FF"/>
                </a:solidFill>
                <a:hlinkClick r:id="rId3"/>
              </a:rPr>
              <a:t>santé transport voyageurs (TRV</a:t>
            </a:r>
            <a:r>
              <a:rPr lang="fr-FR" sz="2600" dirty="0" smtClean="0">
                <a:solidFill>
                  <a:srgbClr val="0000FF"/>
                </a:solidFill>
                <a:hlinkClick r:id="rId3"/>
              </a:rPr>
              <a:t>)</a:t>
            </a:r>
            <a:endParaRPr lang="fr-FR" sz="2600" dirty="0" smtClean="0">
              <a:solidFill>
                <a:srgbClr val="0000FF"/>
              </a:solidFill>
            </a:endParaRPr>
          </a:p>
          <a:p>
            <a:pPr fontAlgn="base"/>
            <a:r>
              <a:rPr lang="fr-FR" sz="2600" dirty="0">
                <a:solidFill>
                  <a:srgbClr val="0000FF"/>
                </a:solidFill>
                <a:hlinkClick r:id="rId4"/>
              </a:rPr>
              <a:t>Complémentaire santé transport </a:t>
            </a:r>
            <a:r>
              <a:rPr lang="fr-FR" sz="2600" dirty="0" smtClean="0">
                <a:solidFill>
                  <a:srgbClr val="0000FF"/>
                </a:solidFill>
                <a:hlinkClick r:id="rId4"/>
              </a:rPr>
              <a:t>sanitaire (TRS)</a:t>
            </a:r>
            <a:endParaRPr lang="fr-FR" sz="2600" dirty="0">
              <a:solidFill>
                <a:srgbClr val="0000FF"/>
              </a:solidFill>
            </a:endParaRPr>
          </a:p>
          <a:p>
            <a:pPr fontAlgn="base"/>
            <a:r>
              <a:rPr lang="fr-FR" sz="2600" dirty="0" smtClean="0">
                <a:solidFill>
                  <a:srgbClr val="0000FF"/>
                </a:solidFill>
                <a:hlinkClick r:id="rId5"/>
              </a:rPr>
              <a:t>Complémentaire </a:t>
            </a:r>
            <a:r>
              <a:rPr lang="fr-FR" sz="2600" dirty="0">
                <a:solidFill>
                  <a:srgbClr val="0000FF"/>
                </a:solidFill>
                <a:hlinkClick r:id="rId5"/>
              </a:rPr>
              <a:t>santé transport marchandises (TRM)</a:t>
            </a:r>
            <a:endParaRPr lang="fr-FR" sz="2600" dirty="0">
              <a:solidFill>
                <a:srgbClr val="0000FF"/>
              </a:solidFill>
            </a:endParaRPr>
          </a:p>
          <a:p>
            <a:pPr fontAlgn="base"/>
            <a:r>
              <a:rPr lang="fr-FR" sz="2600" dirty="0" smtClean="0">
                <a:solidFill>
                  <a:srgbClr val="0000FF"/>
                </a:solidFill>
                <a:hlinkClick r:id="rId6"/>
              </a:rPr>
              <a:t>Complémentaire </a:t>
            </a:r>
            <a:r>
              <a:rPr lang="fr-FR" sz="2600" dirty="0">
                <a:solidFill>
                  <a:srgbClr val="0000FF"/>
                </a:solidFill>
                <a:hlinkClick r:id="rId6"/>
              </a:rPr>
              <a:t>santé transport de déménagement (TRD)</a:t>
            </a:r>
            <a:endParaRPr lang="fr-FR" sz="2600" dirty="0">
              <a:solidFill>
                <a:srgbClr val="0000FF"/>
              </a:solidFill>
            </a:endParaRPr>
          </a:p>
        </p:txBody>
      </p:sp>
      <p:pic>
        <p:nvPicPr>
          <p:cNvPr id="9" name="Imag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spTree>
    <p:extLst>
      <p:ext uri="{BB962C8B-B14F-4D97-AF65-F5344CB8AC3E}">
        <p14:creationId xmlns:p14="http://schemas.microsoft.com/office/powerpoint/2010/main" val="2343421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8" descr="data:image/jpeg;base64,/9j/4AAQSkZJRgABAQAAAQABAAD/2wCEAAkGBxQHEhUUExQWFRQXFhcZGRQWFxoaHhshFxYYGh0eHSAYHCghHxwlHBcXITEhKTUrLi4uGiAzODMsNygtLiwBCgoKDg0OGxAQGy8mICQ0LCw0LzQsLDQsNDI1LCwsLzQ1LCwsLCwsLDQsLCwsLCw0LCwsLCwsLCwsLCwsLCwsLP/AABEIAOEA4QMBEQACEQEDEQH/xAAcAAEAAgIDAQAAAAAAAAAAAAAABgcEBQIDCAH/xABJEAABAwIEAwUDCQMKBAcAAAABAAIDBBEFBhIhBzFBEyJRYXEygZEUQlJicoKSobEII8EVFjM0Q6Kys8LwJERT0RclJmRz0uL/xAAaAQEAAwEBAQAAAAAAAAAAAAAAAQQFAwIG/8QAOhEBAAIBAgQDBQYGAQMFAAAAAAECAwQRBRIhMUFRcRMyYYGRIjOhseHwFBUjUsHRQnKC8SQ0Q2LC/9oADAMBAAIRAxEAPwC8UBAQEBAQEBAQEBAQEBAQEBAQEBAQEBAQEBAQEBAQEBAQEBAQEBAQEBAQEBAQEBAQEBAQEBAQEBAQEBAQEBAQEBAQEBAQEBAQEBAQEBAQEBAQEBAQEBAQEBAQEBAQEBAQEBAQEBAQEBAQEBAQEBAQEBAQEBAQEBAQEBAQEBAQEBAQEBAQEBAQEBAQEBAQEBAQEBAQEBAQEBAQEBBqMczNS4CP38zWn6A7zj91tz7+S8XyVp3la0+iz6if6dd/j4fVHxm+rxX+pUEhaeUtQRG31AvuPQrl7W1vcr9V3+X6fF9/mjfyr1ly/k7Ga726unpx4Qx6/wDGP4py5p7zEHtuHY/dx2t6zt+TkMp1r/axWa/1Yw3/AFKfZX8bS8zr9NHu4K/WQ5Uro/YxWW/1omu/Vyeyv4XI12mn3tPHymYcfkmM0Hsz01SPCRhYf7gA/NRtmjxiU+04dk70tX0nf83z+e02F/1+hlhHWWO0rB5kjl8SU9tNffrsn+W48v8A7fLFvhPSUlwfHKfGm6oJWyDqAdx6tO4967VvW3aWfn02XBO2Ssw2K9OAgICAgICAgICAgICAgICAgICDExTEosJjdLM8MY3m4/oBzJ8huvNrRWN5dMOG+a8UxxvMoaMSrs5bUoNHSH/mHj95IPqDoPMfi6LhzXye70jza3sdLovvvt3/ALY92PWfH99G7wLJdLgx1BnaS3uZpe+8nxF9gfSy6Uw0r6qeo4jnzxyzO1fKOkJEuqiICAgIPhF0EXxnItNiDu0iBppxuJoO4b+JAsD5nY+a42wVnrHSWjg4nmxxyX+1Xynq1seYqvKrgzEW9rBeza2JvLw7RoGx/wBjVzXj2lsfS/bzWJ0mDVxzaWdrf2T/AIn9/JNqWpZWMa+NwexwuHNNwR5WViJiY3hkXpalpraNph2qXkQEBAQEBAQEBAQEBAQEBBqsx49Fl6Eyynyawe093Rrf97Lxe8UjeVnS6XJqcnJT6+EQjWEZclzHIKvEhtzho/mRjoXjq4+B9/0W8a45vPNk+jQz6zHpqew0nzv4z6eUfv4pyBpVljPqAgICAgICAg4TRNnaWuaHNIsWuFwQehB5hJ6praazvHdAq7DJsivdUUYdJRnealuSWeL47+HX87jdtaazinmr28m3jz49fWMWfpk8Lefwn9/rNMJxOLGImywuDmOGx8PEEdCPBd62i0bwyM2G+G80vG0wzF6chAQEBAQEBAQEBAQEBBjYlXswyJ8srtLGNJcf+3iTyA8VFrRWN5dMWK2W8UpG8yhuV8NfmaYYjVju/wDKwHkxvR5HVx5g+/6Nq+Os3n2lvk1dXmrpcf8ACYe//K3nPl6fvzTtWWMICAgINLi2bKLBpGxT1MccjuTXO3F+Rdb2R5my60wZLxvWszCN23ikEwDmkOaRcEG4IPUEc1y22S5oNNmfM9NlaLtal+kG4awC7nkdGjr68h1IXXFhvlttSBRuZuMNbiTiKYilivsGgOeR9ZzgQPRoHqVs4eG46x9vrLzu1ODZ/wAT7eINqpZC6RjRG6zg7U4DTYjre22665dHgikzy7D1Ba6+celf4nTOyFUfKogfkMzgJ4Ryic42EjB0F+nu6ttWtHsrc0dp7tzDeOIYvY3+8r7s+ceU/v8Ayn0MrZ2hzSHNcAQ4bggi4I8rKzE7sS1ZrO093NECAgICAgICAgICAgIIHjv/AKvr20YP/DU2mSoIPtu+bH6f/rq0Ktf+pfk8I7tnT/8Ao9NOon379K/CPGU7a0MFhsByCssbu+oOEsghaXOIa1oJLibAAC5JJ5ABO4qPN/GkUb3RUUQeRt20tw37rBZxHmSPQrUwcNm0c152+CN1dVvEzE6xxJq3N+rG1jAPg2/xutCuhwV/4o+ay+FWaq/MlLXMc8PmiYOwlc0A6pGyWDrAAgOY0+O+/RZutwYsV67dp7phRlTM+d7nSFznkkuc4kuJJ3vfe91uViIjaOyIS7h5n6bKUrWuc59IT34eem/N8d+ThztydvfexFTVaSuaN4947PS9NWMqo2yseHRuaHh4OxaRcH0svnZrMTtPd6eWs547JnOvc9upwc8RwR/V1aWAA8i4m583L6TT4q4MXX1l5+L0FlnINFgMbAII3yhgDpXtDnOPMnvXtck8ulh0WFl1OTJM7z0Ts2DcpUTKhtSKaJs7eT2tt77Dul31iLrx7fJy8m87J2bpch01dM2sY6N7Q5jwWuaeRBFiomImNpeqXtS0WrPWEOyVUOwOolwyVxIYO0p3nm6Nx5erT/q6BcMU8tpxz8mrr61z4q6ukd+lo8p/VN1YZAgICAgICAgICAgINbmPFRglNLO75jCQD1cdmj3uIHvXi9uWsy76XBOfNXHHjP8A5arh5hJw2ka+TeacmaVx5kybgH0FtvEleMNOWvXvPVa4nnjLnmK+7X7MekJOuzOEFacY88NwSE0kVnVEzdz0iafnH65+aOntdADoaHSzktzz2j8UTKGcMeFv8utbVVmpsB3jiBLXSj6Tjzaw9Lbu53Ate3rNdyTyY+/mbNdxbxem7X5DRwQxRU7+/IxjQXPAsRcC9m3IN+bgfALpocV9va3mZmUJzlCP/wAPcCkqpB++lHahp+lIAyFp/uuI6aneCo55/idTFI7R0/2ntCqOH+DPzHiMEftDtBLKSL91jg5xPrs31cFq6rJGLDP0hDZ8XcsMyzXWhGmGZnaNb0adRDmjyBAI8A63Rc9BnnLj+13hLe4PmV9JlmdhdZ3bupo/syBkjx+B0v5KvkwROsj03R4K2wmtlw+ZkkBtK03YQ0OINiNgQQTvtstLJWtqzFuxLc4hBiuKgumZXStO51smc34EWAXCk6anu8v4C7+CtBUYfhwFQHt1SvdGx9wWsIaALHdoLg8ged+qx9fals29EwnypJEEN4kUjoI4q6IfvaR4f9pjiA9p8uXu1eK4Z42iLx3hq8KvFrW09/dyRt8/CUso6ltbGyRhux7WuafEOFx+RXaJ3jeGZek0tNbd46O5S8iAgICAgICAgICCFcQv/MZaKi6Tz6njxZELuB+JP3VXzdZrTza/DP6dMuo/tjaPWeiaAWVhkPqDR5xzJHlellnfYuaBojvu5zrhg9CQd/Brj0XXBinLeKQT0jdQ3DzAn5+xJ0tSS9jT205PziT3WeQJFrdGtIFtlt6rLGnwxWnftDy9B5grhg9JPMNuyhe8AD6DCQAPUBYWOvPeK+cvTzjw3yhLm+qa57XGna7XNK69nWNy0E83OOx8ASVv6vUVw49o7+DzCdftC4yGNp6NvUmZ48AAWMHoSX/hCp8Lx7zOSfRMttwGy+KCjdVOb+8qHHST0jYbD4u1HzGnwXLiWbmyckdoIQnjvjcWKVkccTg/sGOa9wNwHOdctv4gAX8zboVc4bjtXHMz4nijWZQ7DKSipXAtJY+qePOd1mX8xFG38ZVjBtfJfJHp9P1QvbhZlmPLtBE8saJ5WCSWQjvd4ag0k8g1pAtyvc9Vi6zPOXLPXpHZMJJW4/S0AvLUwxjxfIwfqVXrjvbtEpdmFYvBjDS6nmjmaDYmNwdY+BsdiovS1J2tGwzV5BB01lM2sjfG8Xa9rmuHiHCx/IqJjeNnql5paLR3jqi3DCocaR0Dzd9NNJCfuuuPdvb3Ljp5+ztPh0aXF6x7eMte14i31S9d2WICAgICAgICAgIIZb5ZjvlBSbeTnv8A4tcuHfN6Q1vc4b/1W/CITNd2S6a2oFJG95FwxrnEfZBP8Ee8dOe8VjxnZ5w4p4xJVPhhkcS/SJ5d+T5hdjLdAyLQAPF7vFbPCsW2Ock95WeIWp7eceP3adI+PnPzlanBDBhhmGtk+fUOdIduQB0MHpZur7xVTiGTnzTHl0UoWARdUUuiqqY8Ojc+RzY42C5c4gBoCmIm07QPLXEXHhmTEJ52EmO4ZGTcd1g0ggHcAm7t9+8vpdJinFiis93lJxmfFM3xMpcPgdDTMY2O0N+TQBZ8zrAbDkNN+t1V9hp8MzfLO8/vwN0ryPwbZh7mzVzmyvFiIG7xgjlrJtr6d2wHjqCrajiM3jlx9I8/FOyBcXsMnjxWdz2OcJNLoy0OILQwNAG3MabEK7oclPYxG/ZDTU+E4ljg0Njq5m8iHCQtFvHV3Qu05NPj67xH0GwpOF2KVJt8lLPrPfG0f4rrxOvwRHf8Db4Lx4X5SdlCkMcjmulkeZH6dwNg0NBIF7Bt7+JKxtXqIzZOaOyYTBVUiAghmW/+DxXEYujxDMB6t7x/E78lwx9Mlo9Jauq+3osN/Lmr+PRM13ZQgICAgICAgICAghmXu/jGJE9G0zR74wf4LhT723ya2q6aDB62/NM13ZKPcQJHRYfUFpsdIBttsXNDvi0kLzf3ZaXCK1trccW8/wAdun4vO3E1zn4pVavptA+yI2Bn90NX0+i29hXZmzvzTuurhbm+mqcNhbJPEySBgjka9zY9IZs094i40BveG179brH1mnvXNO0dJ6ohrM68YIaEGKgtUTHbtLExtv4dZHeAG3meS6afh9rfaydI/H9DdqcBypUTw1WIY097mupZB2MhOsDuyarDaMgsFmAczuBax6Zc9ItXFgjx7/vujbzRTgxl2PMFce3YJIooi8tdu0uLmtaCOo3cbcu6rfEM1seOOWdpkejmhlGwAaWMaNhs1oA/IBfPWvEdbS9xWZnaGufjnaG0MUk31mgBnucdlRnXbztipNvjHb6ytxo9o3yWivw8fpD5K+sn9lsMQ+s4uP5Cyi9tbf3YrX1nef8ASaxpK+9NrekREf7Y8+F1dSbuqQzl3YwQP1BXK+l1mSd5y7ekOtNTpKRtGLf1liyYHWNPdqid7m7nj8t1XtoNbE71zfn+rtGt0cx9rF+X6N9hcElPHaV/aPue9b4Ba2mpkpTbLbeWbnvjvffHXaPJmLu4iAghsfcx5wHzqEE+6UD+C4f/ADfJqz14ZH/X/wDlMl3ZQgICAgICAgICAgheCfucar2/TigePuta39SuFOmW3ya2o+1w/DPlNo/ymi7slpc5UpraKoY0XJjJAvb2e9zv5cuvJRbrEr3DcsYtXjvbtvCla7Lrc8mN8MzI63S2N8Utw2bs2Wa9rmg2doaAQfo9Ot/Q8QjFXkuv8Z4Tk0+W2Wkb0nr6fD/ThRcFK+dwEj4I29Xa3OPuAbufUhX7cTxRHSJYGy1MlcN6TKlngdtUD+2kA2230N5M/M781m6jWZM3TtHknZhccZ3w4U8MBs+SNryOjdWrfyLmtHvXrh8ROeNyUY4IYJV4dFPUBgDZwxsQeCL6S4mQ9QyxIH0j5DeeM55mIphje0fSPV0wxSbb3np+K0qTBGtOuY9tJ9J/IfZbyAWHi0NYnnyzzW+Pb5QsZNXaY5ccctfh3+ctpZXlR9QEBAQEBAQQyk/f47Mf+nRtafVz2u/QrhH30+jWv9nhtY87zP4bJmu7JEBAQEBAQEBAQEEKxE/yfjlO/pUU74vewl//ANQq9umaJ84a+L+pw69f7bRP16JqrDIEGNHh0UT9bYow/fvhjQd+e4F902dZz5LV5ZtO3lvOzJRyEBAQEBAQEBAQEBAQQrJX/G12JVHQzMhB/wDhaWn/AEqvi63tb5NbX/Y02DF8Jt9ZTVWGSICAgICAgIOqql+Tsc619LS63jYXUxG87CnGcebneh28qjf/AClrfyqdve/D9UbpNl/i/QYs4MkL6Z52HbAaPxtJA9XWVbLw/NSN46+hunromTaXFrXEbtJANr9QVR2eotMRtDtRCKcQc6tyXCyQx9q57tLWB4b80m5uCbbWuB1Cs6bTTnttE7ImUcyNxZGZqmOmfTmN8hfpc1+poDIy/e4Bv3XD4LvqdBOKk3i28G6Y5xzVDlCATTh7mueGBsYBcSWud84gWs09VVwYLZrctUq6qOO8bXjRRvczqXShrvcA1w/NX44VbbrZG6QYHxhw/EiGyF9O4/8AVb3fxMJAHmbLhk4fmp2jf0N09pallYxr43texwu17CHAjxBGxVKYmJ2lKo8a4wz4DV1NPNRtcI5XNj77ozpB7pddrgdTbOBFuYWnj4dXJSLVt3RulOVOKVDmJwjLjBMeUc1gHHwa4HSfQ2J8FXzaHLijfvHwN04VNLDxfFIsFhfNO8RxMHecbnmQBsASSSQLBeqUte3LWOoqbEOOggme2KlEsQcQyQylhcB86xjNr+C1KcLmaxNrbT6I3bfAuNVHiD2snjkpy421kh7Bf6RFiB52sOtlxycNy0jeJ3N1kz1DadjpHODWNaXOcTYAAXJJ8AN7qhETM7QlXWLcX6eCqhgpmioY90bXzBxa1mt+kgAs7xA38N/VXqcPvNJvbpt4I3WUqCWvnEWBQTSRxNa1jXyubG0N1Frbk7D2jp5pSkTMRHi93yXv1tMz4Kkdx5N9qEW86jf/AClr/wAq/wDv+H6ue6QYJxpoa4hs7ZKc+LhrZ8Wb/EBcMnDctfd6m6xKGtjxCNskT2vjcLte03B9CqFqzWdp7pd6gEBAQEHCWMStLTuCCCPI7JvsKAybkWlzDiddD+8+S05c1tn97V2mkXdbcdyT8lt59Vkx4aT4y8x5PnE7htT5UhE8NSd3ACCYtLn3IB0FoF9N7kEcuvQzo9bfLbltHzgln8Dc4TCcUEhL4nNcYidzGWNLiPsEA7dDa3MrnxHTVivta/NMLoxnEG4TBLO72Yo3vP3Wk299rLJpWb2iseKXmWLDJ81QV+IzyPcYQwgnfU58jbtF+TGMJ7o5XavopvXDemKsd3l2cIzbF6T7Un+TImv+4slfHFCWOnwuqfIxj7RkN1tDrOeQxjgCOYc4EHosPSRM5qxBPZQ3DfJf89JpYzIYmxx6tYbq7xcA0EEjYjUfctzV6n2ERMRvuNxj/BuuwwF0JZUsHRndf+F23uBJXHFxLFbpbodW6/Z4xIsmqqYk2LGyhp6FrtDiB4nWy/2QuPFKRtW/yIP2igwS0lmt7Qsl1P8AnFoLNIPkCXn3nzThW+1vLoT3YeSuFkeasNbP2rop3Pk0usHMLWu0gObsebXbgjn1XvUa62LNNdt4Nt244Z5vnwasdhVa/tNL3RxS6idLm3sy53LHW7t9wbDkduOr09b4/b44284RCS8baA1uGucZuyZE4SFum/aH2WMuCLd5/n08FX0F+XNHTfdMqCwDLtTmJz2U0RkcxmtwBaNrgfOIud+XPmt3LmpiiJvO24w66hkw55jmjfG8c2PaWn4Hp5r3S9bxvWdxesOLOlyoZHnf5M+G58pTAPyssOce2t5Y89/8ngqHIOGfyxiNLF0MrXH0jvI74tYQtbVX5MNpHq+aUQNLnEBrQSSeQAFyT7l8xEb9Eqc4f5gnzzidUZJH/JRDNohvZrRI5rGXA2LtBduet1q6rDTBhrtH2ujzHdWGM5QrMEdIJaeUNiPelDHGO17BwfbTY3HxtzWnj1OO8RtMbz4eJ2Y+XMvz5klMNO0OkDS+xc1uwIB3cR9IbL1mzVxV5rJeieFGE1eBUXyerY1hjkd2dnB12vOo30kj2nOXz+syUyZOeniQmiqpEBAQEGLilYMOhlldyjje8+jGl38F6rXmtER4jznkzP380qWfs4+0rKiW5e/2Wta3Ym27nanyd3Yb3v0O9n0c5rxvO1Yh5hF6qqqc0VF3mSoqJDYC1yeZs0DYAb7CwG6tVrjw06dIgXPwm4bzZdl+V1Ra2TQWthb3i3Va5c7lewIsL8+fRY+t1tcsclO3ml3cZ82QfIJKeGeOSWSRsb2RyNc5oadTtQBuN2Bp+0o0GC3tYtaOkdSWip8VoMKy++lbUxGolhc9zGm5MklnaTpHNoDWb/RXaaZr6qL8s7RP4I8NldZDxePAa+Col1dnG5xdpFzvG5uw9XBaGqxzkxTWvdMrq481hhwtoH9rPE0jyDXyfqwLH4bXfP6RJKs+E2NT0Mz6eCangfPps+djnanMuGsBaQATrda/M7c7X0dfirasXtEzt5Cw8YyDiuOgtqMVGg3vGyMsaQehDC0Eet1Qx6rBj61x9fVG0thw64Z/zNnfO6o7ZzozGGiPQAC5rid3Ek9xvh159PGq1vt6xXbZMQrjj3U/KMTawb9nTxtt5uc93xIc34BaHDI2wzPxRK4KSeLIeFRduQ0QQtBA5ufa5a0dXOeSsm0Wz5p5fGU9oeccOrJMTxGKb+1lq2P2+k+YO295X0F6RTBNfCI/whbH7Q2LmKKnpgf6RzpHekYDWj0JeT90LL4Xj3tN/JMu79nrDOxpqioI3klDAfqxNvt957h91RxS++SK+RDq/aGqYGwU7CGmoMhc0/ObGGkO3+iXFm3Ut8lPC4tzzPgS5ZsojgmV44XCzi2n1Dwc+Zsrh7jdRgtz6zm9fyRPZEuAdMJsTc4j2KeRwPgS+Nv6OKt8TnbFEfFPim/HPNf8m04o4z+9nF32+bHff8ZFvQOVLh2n57889o/MnyY37PWEmCnqKkj+le2NvpECSR6ueR91e+KZN7xTyISPjRP2OEVHi4xN+MzCfyBVbQRvnr+/AlUPBOJ8mLQlnJrJS/7PZlv+JzFrcRmPYTv8Dxell88kQEBAQEEW4oxPmwqrEbtJERcT4taQ5497A4e9WNJMRmrv5onspnKfCeozLTR1LZ4o2SatLXBxPdc5u9tubfgtfNxCuK80232OrJxfhFPgrO0dW0kYHzpHvi+B0m58l5pxGuSduSfzR1OC2Y6oV7INcssMjXBzHOc4M0tJDxc2bYgA8r6upso4hgx+y5toiSHTxEykZ8bNNSWL6gCXSTYNc4Pc+58O6X/esvWk1G2n5r+HQ8WtxbhfiGEwyTSRx9nG0ucWyNJsOZsulNfhvaKxv1T1dPDPKJzdVhjjphjAklPUjUAGjzcdt+Qv6H1rNR7HH07yd1n/ALQxtRU4/wDcj8opP+6zeF/ez6EqOrcMloWRPkjc1kzNcbjyeL22I6+XMXHiFtVyVtMxE9kLV4ecXvkbW0+IFzmjZtSAXOA8JAN3faFz4g81l6rh2882L6f6Sumgro8RYJIntkY7k9jg4H3hZFqzWdphLzpxAxJlNj8s0jDKyKWI9mHW1dlFHZtyDYFzRfbxW/paTbSxWJ233/N5aDOGbqjNsvaTus0X0RN9hgPh4k9XHc+QsB3waamGu0fUWVwb4ePge2uqmFpG8ETue4/pHDpse6D67bLO1+si0ezp80sf9ojDniWmqLEx6HRE9A4OLwD6gn8JXrhV42tXx7k92VknP9JlLBoWud2lReY/J2HvXMz7ajyY22k3O9uQK8ajSZM2onaOnTr8kRKJZTpJuJGLdrUd5gcJZfotYw92IdLE2bbmRqO5urWea6XBy179v1FwcXsMfieFztjBc5miTSOoY4F393UfcsrRXimaJlM9lPcJ80QZTdVzTXLjC0RsHN5130g8h0uT0WtrsF83LWqN0WxbEZ80VTpX9+aZ4AaPFxDWMb5DZoVqlK4ce0doHqfKmDDL1HBTCx7NgDiOrju93vcXH3r5nNknJebz4vUIT+0BUdlh0bfp1DB7mskd+oCu8MjfNv5QiWq/Z7wPso56xw9siKPbezO88+hcWj1YV04pl3tFI8OpC4VlJEBAQEBBiYvQNxWCWBxIbLG+MkcwHtLbjz3XqlpraLR4Cvc25ArK2npqKjnjjo4WAO7R7w+R2om7gxli0cwLjcnbYK9g1WOtrZMkb2lGzW0vBQ1Tw+trpJj1DQdR+/I5xt7l0niXLG2OkQjZZGXcs0uWmFlNE2O/tO5udb6TjueZ25DoqGXNfLO953ekQybhTsRxjEMQe06GvNNESOZj0xyFt+g7PTfxLvAqznvy4KYo9Z/w8x3STiJqdhtW1jXPc6JzGsY0ucS+zAAALndy4abaMtZnzTPZrOGeRBkyN5dJ2k0oZrIFmt03s1vX5xuTz22C6avVTnt26QbM3iDk9uc6cRGQxOY/Wx9tQvpc2zhtcEO6eXovGm1E4L80RuSyaTKsL6CGiqWNmZHExjrg7lrQC5p5tN7kEWIuvM5re0nJXp1NlaY/wOLpAaOoAjLhdk17sBO5a5o71vAgeq0cXFNo2vHX4Gyx8nZLpsosLYA4veAJJHOJL7eXIDc7ALPz6i+ad7ERsrbN/BmWqqTJRyM7ORxc5sznXYSbnexLmk38/XmtDT8RitNrx1jyNknyVwlpsvuEs5+UzDdpc2zGEdWtubuHib+IAVfUa++WNo6QbLFVBLDxfC4sZhfDOwPjeLOafyIPMEHcEbgheqXtS0Wr3FOYhwKk7T9xVM7In+1adbR93Zx8+6tavFI5ftV6o2lZ+S8pQ5Qg7KK7nOOqSV3tPd4+QHIN6eZJJzs+e2a3NZKQc1wFTZu4Lx4lK6WjlEGokmFzbsufolu7R5WI32sNlp4OJWpHLeN0bOfD3hO7LtUKipkjkMY/dNj1WDjcanagOQvbzN+gUarX+1pyVjbzNlrLNSrnitlqfNk1DTxhzYdUzpZtOpsdms033G57wA6k+RV7R5q4Ytee/TaESmmXMFjy9TRU0V9EbbXPMkklzj5lxJ96qZck5LzefFLZLwCAgICAgICAgICAgIIvj9ViGEv7WJjKmn+dC1pbK0fVIJDvhfpY81xvN6zvHWPxaOmx6TNXkvM1t4T/AMfn5MvL+babHto36ZBzhk7rwRzFjzt4i69Uy1v2ctToM2n63jp5x1j6t6uimICAgICDFxDEIsMYXzSNjYPnOIHuHifIKLWisby6YsV8tuWkTMotT5sqMwSAYfADCD3qqoDmsP2ALEn/AGQOa4xltefsR082jfQYtPTfU3+1/bXaZ+c9oTGIEAaiCbbkCwJ8gSbfEruy5236OSIEBAQEBAQEBAQEBAQEBAQEBAQaPH8pUuPbyx2k6Ss7rxbluOdvO4XO+Kt+65ptfn0/SlunlPWPo0owPE8F/q1W2ojHKKqBuB9sbn4gLnyZK+7O/qt/xOiz/e45rPnXt9HIZsraH+s4ZN9qBwlHwHL4p7W8e9X6I/gNNk+6zx/3Rs5DiNTM/pIqqL7cJH6Eqf4ivjE/RH8ozT7tqz6Wh9/8SaN3siZ58GxOv+afxFPj9EfyfU+PLH/dDic9PqdqfD6yQ9C9nZt/Fuo9vM9qy9fyyteuTNSPSd5+jiXYxi/JsFCw9Se1kHpa7f0T+tbyg24dh8bZJ+kf7d9BkGAPEtU+Ssl+lObtHoy9reRuFMYK97dZecnFcvLyYYilfh3+vdLGMDAAAABsAOi7suZ36y5ICAgICAgICAgICAgICAgICAgICAgICAgICAgICAgICAgICAgICAgICAgICAgICAgICAgICAgICAgICAgICAgICAgICAgICAgICAgICAgICAgICAgICAgICAgICAgICAgICAgICAgICAgICAgICAgICAgICAgICAgICAgICAgICAgICAgICAgICAgICAgICAgICAgICAgICAgICAgICAgICAgICAgICAgICAgICAgICAgICAgICAgIP//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AutoShape 12" descr="data:image/jpeg;base64,/9j/4AAQSkZJRgABAQAAAQABAAD/2wCEAAkGBxQPEBQPEBIVEBUUFRUWEhAREA8SFBUTFBQYFxUXFhYaHCggGBolHRUUITEiMSkrLi4uFx8zODMsNygtLisBCgoKDg0OGxAQGy0mICQ0LywsLDEsLCwsLC4sLCwsLDcsLDQvLC4sLCwuLCwsLDQsLCwsLCwsLCwsLCwsLCwsLP/AABEIAKIBNgMBEQACEQEDEQH/xAAcAAEAAgMBAQEAAAAAAAAAAAAABgcBBAUDAgj/xABHEAACAgACBQgFBgwFBQAAAAAAAQIDBBEFBhIhMQcTQVFhcYGRIjJSobEUI0JicnMVMzQ1U4KSssHC0dIXk6Kz4SRDVGPD/8QAGwEBAAIDAQEAAAAAAAAAAAAAAAQFAgMGAQf/xAA8EQEAAgECAwMKBAQEBwAAAAAAAQIDBBEFITESQVEGEyIyYXGBkaHRFLHB4TM0QvAkYnLxFRYjQ1JTov/aAAwDAQACEQMRAD8AvEAAAAAAAAAAAAAAAAAAAAAAAAAAAAAAAAAAAAAAAAAAAAAAAAAAAAAAAAAAAAAAAAAAAAAAAAAAAAAAAAAAAAAAAAAAAAAAAAAAAAAAAAAAAAAAAAAAAAAAAAAAAAAAAAAAAAAAAAAAAAAAAAAAAAAAAAAAAAAAAAAAAAAAAAAAAAAAAAAAAAAAAAAAAAADGYGJTS4tLvaDzdlMPWQAAAAAAAAAAAAAAAAAAAAAAAAAAAAAAAAAAAAAABjMDxxOMrqWdlkK11znGPxPN2dMd7+rEz7kO0vjcLiG1dpZwjnuqw1sKUl2yjnKT8cuw2V1FKdIj482/wD4VrL8+xb5bIxpDVHR16bw2lNmfRz10bIt9ubT8cyVj4l/5RG3yR8vBdTEb9i0fBDMVLF6Nu5tXWVtb4yqvlKuceiUcnsyW7hl4FlScWeu8REqrJXLhttbeJS/VjlUtrkq8eueg93Pwio2R7ZQSymu7J95GzaCJ54+U+Dbj1MxystzBYuF1cbapqcJpOM4vNNMqprNZ2lNiYmN4e549AAAAAAAAAAAAAAAAAAAAAAAAAAAAAAAAAAAcPWXWijR8Nq6Wcn6lUcnOXh0LtMbXivVN0Wgzau22OOXfPdCrNOcomLxDcapLDQ6FX6+XbN78+7I0TktPsdbpeBabDzvHan29Pl90TutlZLanJzk+Mpycn5sw964rWKxtWNvc8wyMgGR7W00nes7MMmKmWvZyREx7YiXxKlPsJ+HiWanrc4+rntb5L6PPzxR2Lezp8Y+2ybclmsksJiFg7ZZ03yyhm90Lnwa6lLg+3LtJeXJi1Ne3T1o6x37OS1HDNTw+22WN6z0tHT9p9krrRAYMgAAAAAAAAAAAAAAAAAAAAAAAAAAAAAAAABH9ctZIaOo5xrasl6NVftSy3t/VXFmN7dmE/h2gtrMvZjlEdZ8P91J2V4nH2yu2LcROT9KUa5SXduWSXYRucu7i2n0mOKbxWI7t27DUrHvhhZ+Lrj8ZHvYt4NE8X0Uf9yPr9nzZqZjo8cLZ4bEvgzzsW8COLaOeUZI+rmYrRl1X42m2vL26px97R5MTHcl49RhyepeJ+MNTMNzIADMZZNNbmmmn1NPNMRMxO8Mb0res1tG8T1hdHJ/rj8ujzF+Svgs81uVkV9JLrXSvEkY778p6uH4vwr8LbzmP1J+k/30TU2KUAAAAAAAAAAAAAAAAAAAAAAAAAAAAAAAMSYEXnq5Xir3jcbFTS9Giif4uutcHNPc5y3t9CzS6DVMRv2rSs66++HFGDT8u+ZjrM+z2R0b1unsPStmDzS4Rqisl8EQc3FtNj5b7+5pros+T0rfOZactbY9FUn3yiiHPHad1J+jfHC7d9oYWtsemqXhJf0Ecer30n5k8LnutDZq1opnukpRz6HFS+DN+PjenvynePhv+TVbhuavONpYxWruCxqcpUVyb+nGHNz81kyypbHljeDHrtXpp2reY9m+8IPrbyc14amzFUXNRri5yrtW1uXRGSy957XTza0RXvXGDyl7Mf4ivLxj7fZXEZJ8DHLhvina8bOi0mu0+rr2sF4n8498dWTUltjR+Nnh7YXVvZnCSlF93Q+xrd4jfbm1ZsNc2Ocd+kv0RoTSMcVh68RDhZBSy6m1vT7nmvAlxO8bvm2owWwZbYrd07N49aQAAAAAAAAAAAAAAAAAAAAAAAAAAAAAB8XWKMXKTySTbfUks2z2ImZ2h5M7RvKv9KaXniXnnlD6EOzob62cfxXVXyZ7Y9/RrO23u6/Vf8Pw1rhrfvtz+fRoFWnupo/QVt2/LYj7U815Liyw03DM+bnttHjP2Q82txY+W+8+xIMHqvVHfY3a+1uMfJF1h4Lgp6/pT8oV2TiWW3q8nXowkK1lCEY90Ui0x4MeONqViEK2S9/Wnd7JG1ghXK7j+a0bKvPJ3ThWu7Pal7osmaGnayxPgj6m22NRaLi1a3ja0bwhYsuTDeL47TEx3w967ehlJquGzT0sXOPDwd1wjymrmmMWq5W7rd0+/wAJ+kvUqnXre5Hca54S2lvPm7c49kZpP4qXmb8M8tnGeUeKK6it4/qj8lgG1zzia52Tjgb5UuSmoLZdee1ntLhlvMb+ryTeHVpbVUjJttvz36Kl/CmkPbxflf8A0IvpOx/D6Lwp/wDLzt05jYbp34iD6FOVkX5Mb2ZV0mkt6tKz7tpYr09jJPKOIvk/ZjOcn5Ibz4k6PS1jeaVj4Q9fwppD9Ji/2b/6DezH8NovCn0TLkyxeJstv+UyuklCGzzysSz2pZ5bS7jdi7W/NSccxaelKeaiN95322WFmbnOG0AzANgMwAABmBkDGYDMDIADGYebsh6AAAAABxdcLXHBWtbs0o+EpJP4m/Sxvlqj6qdsVkDwDdijGKzlujsri30HHca0N8OttFY9ee1Hx6/KXQ8K1VcukrMz6vKfgnOhtARpSnYlOzt3xj3Lr7Sz0PC6YYi2Tnb6R7kTVa22Wdq8odxIt0FkAAAprlp0pt4mrCp7qobcvt2PJeUY/wCotuH02pN/FA1VucVV0WCK+oVubUIrOUmoxX1pPJe9nm+3M235LF5RNT44ONeIoWVbUYWxXCM0klJLqllv7e85PNHPtR3vpHAeIzkr+HyTziOU+z9nS5Fs88V1fNefpHuHvavKbb/p/H9Fom5yoAAqrld/KqPuZfvkfN1db5Pfwb+/9HL5N/zlV9m39xmOP1kvjX8lb3x+a6CU4dBtd9dnhZvDYZKVqXpzlvjXms0kumWT8DVkybcoXvC+ERqI87l9Xujx/ZX3y3GY2bSsvvlxcITsyS+zHJI0b2s6TzWl01d5itY8Z2/Pq9bdCY+tbTpxMUulSnn/AKZZjs2hhGr0V57MWrPye2h9ccXhZfjZXRT9Ku9yn3pSfpRfj4HsZLQw1PCtNnj1dp8Y5ftKybdLfL9GW24Xb25VyioReVkbEvVTXT2kiZ7VeTl66b8LrK0zbbRPXumFc/g7Svs43/Ou/vNG13T/AIjhvjj+UfZzcRj8VVN12X4mEovKUJYi7NPjv9IxmZjkk0w6a9YtWlZie/sx9mzgFpDERcqJ4u1J7LlC+5pPJPL1upo9jtT0ass6LFO2SKRPtiPskOqGB0hHHUyxCxSrTltu22yUPUllmnJ9ORnSLRPNW8RzaK2mtGPsdru2iN+q0rbFFOUmkkm228kkt7bJDlIiZnaOqodctc54qbqw85V0xfrRlKMrX1treo9S8yNkyb8odjw3hNMFe3lje8+PSP3a2qeuFuDsSslO6mXrRlKU3H60M9/h0955TJNZ5t3EOF49RTekRW0dNuUT71yYTExthGyuSnGSTjJcGmSt93E3palpraNpgxkmq5tbmoyafakHuON7xE+MPz9+Fr5fOPEXbT37XPW558eshdqd9930T8Nhj0OxXb3QvnQdsp4amc3tSlVW5Prbim2TK9IfPtTWK5r1jpEz+bePWkAAAAHI1qoc8Hclvahtfsva/gbtPbs5ay0amvaxWhW2iNIPDXRuilLLjF9KfHufaWefT0zREWjnHSfCVTg1F8U71nlPWPFZmGxyxNStw0k+uEuv2ZZb4vt+JR6nFmpPo9Y8ekrzBlx5I3np9YedWnoKXN3J0TXFT3x71JdHaV9OJ44t2Msdi3t6fCU2dFeY7WP0o9n2dSq6M1nGSkuuLTXuLCmSt43rMSiWras7TD7zM3jyxWIjVCVk3sxhFyk30Ris2/cexEzO0PJnbm/NGmtIyxeJtxMuNs5SSfRHPKEfCKS8DosdOxWK+CpvbtWmWkZsUj5P8PCePrst9SjO2W7NuUd0Ir9Zp/qlbxXXYtJg7V568o8ZTNFpr58u1I6dU+1v0rLF0WQy2IbDaj0txWabfeuBwN+KZM+ekRyrvHLx97tOHaWunyVt1nxbnI9gXDBzuksudsez2wglFe/aOlxRtG7R5RZovqYpH9MfWU9NrnwABVfK7+U0fcy/fI+bq63ye/g39/6OTyb/AJyq+zb/ALbMcfrJfGv5O3w/NdLJTh3550lc7LrZy4yssb/bf/HkQ7dX0fDSK461r4R+S59R8DCnA0bCWc64WTkuMpzim2/PLwJVI2q4fieW2TVX7XdMxHuh38jJAVPyrYGFeJrtgknbCW2l0uDWUmutqWXgR80c3XeT+a18NqW/pnl8W3yQWvnMTX9HZqll9bOab8kvI9w98NPlFWOzjt384+HJZuRvcuorXT844r7z+SJEyetLvuGfyeL3frKdckP5Ld9+/wDarN2HooPKH+PT/T+sp3kbVArHlL1mc5PA0y9GP4+SfF/o+5bm/BdZoy37odTwPh/Zj8Rk6/0/f7Ofyf6uQxE/lOIcVVB+hCUkucmulr2Vu733GOOsTzlJ4xr7Yq+axR6U9Z8I+8tzlF1dhFvG4Zxyb+frjJbm/wDuJeSa8T3JWPWhH4Nr7z/h8u/+Wf0+zV5OtZfk1qwtsvmbX6DfCux/yy+OXWeYr7cpb+M8P89Tz1PWjr7Y+8fktXHfip/Yl+6yTLkcXr198PzpD1V3fwIL6XPrP0Fq7+SYf7mv9xEyvSHznV/x7++fzdEyRwAAAAfFkFJNPemmmuxjfZ5Mb8lRaYwDw186ZfRfovrg/VfkXmLJF6xaFDmxzjvNTRmkrMNPbqll7UXvjJdUkMmOuSNrPMeW2Od6pvg9LYbSMVXalXZ0Rbyef1JdPd7ii13C65I2vG8d098LzScR2nes7T4dzRxug7sO9qpynH2oNxku9Licnn4bqNNPaxTMx7J2l0OLWYc3o5I2n29HhRp/EQ3c5tZdE0n/AMmrHxXVU5drf3w220OC3Pb5I7yga4Wzw/yP0U7fXcVJPm0+HH6T9yZ1nk7lz6q1suSI7NeUe2f2UPFseLBEUpM7z19kK1OsUQBPtU9H8zRtSWUrcpPrUcvRXvz8T5r5R8Q/E6rsVn0acvfPfP6fB2PCNLOHB2rR6Vufw7nXnhJ4j/pqvXt9HPojDhOb7Es+9tIruHae2bPG3SOcytfO1w/9W/SPrPdHxWXozBRw9UKK1lGuKjHuS4vtO0iNo2ctmy2y5LZLdZndtHrWAAKy5XcHLboxGXobMq2+qTe1HPqz3+RozR3uo8nstezfH39XC5N/zlV9m3/bZrx+ssONfyVvh+a6SW4dSmvWgZYPEznsvmrZOVc+hOW+UH1NNvLrWRFyU2l3PCtbXUYIrM+lXlMe7pPyb2quvcsHWqLa3dXH1HGSU4r2d+5ryPaZduUo+v4LXUZJyUttaeu/SUgu5UKUvQotk+qTrivNN/Az89Cur5PZt/SvH1QDWHTVmOvd1uS3bMIRzajHPcl1vfx6TTa02nm6LR6THpcXYr75nx96y+TbQE8JRK22OzZc4vYfGMI57Kfa82/E34qzEc3Lca1tdRlilJ9Gv1meqYs2qZRWun5xxP3n8kSJk9aXfcM/k8Xu/WU65IfyW77/AP8AlWbsPRQeUP8AHp/p/WUl1p0t8jwll/SllBdc5PKPvfuM7TtG6r0OmnU564+7v90KQwGEsxN0aoelZbLjLpk83KTfmyJETMu8zZaYMc3t0r/sk75M8U+Lof68v7TZ5qyqjj+m7u18v3FyZ4pcHR+3L+0eas9/5g03+b+/ijemdFzwl0sPdltRSecW2mpLNNPz8jXasxOyy02ppqMcZMfSVu6j6W+W4KO285wzqtfW0tzffFpkqlu1VxnFNN+G1MxXpPOFRaY0dLC3zosWThJ7Of0oZ+jJdaayIto7M7Oz02eufFXLWev0nvS3VzlCeGohRdS7VWlGM4TSbiuCae7PtzNtcu0bTCn1nA/PZZyUttvz2mHW/wAUqv8Axrf2qv6mXno8ET/l3J/7I+UurqxrrDSF7ohTOtqEp7U5QayjKMctz+sjOuSLckPXcJvpMcZJtE89u/8AvuSszVIAAAcLWnQKxcM45K2HqN8GumL7PgSNPn81bn0lG1OnjLHLqrS+mVcnCcXGUdzjJZNFvFotG8Ka1ZrO0vM9Yu3ovWm/D5R2udivo2ZtpdkuPxI+TS0vz6SlYtXkpy6w7F+s2EuhKV1EttRbSSTcmluSmmss+0qtRwamWfSiJ9ves8HFppHKZj2dym9Kc7ZbK22uUXJ55ZSaiuiKfUluLvS6fFpsUYsXKI/uUHNntmvOS885aTZIa0n1F1Us0ja5JJVVNOcpZ5SlxUFlx632d5X8SzXphmuKYi9uUezxn7JejpWckWvHox9VqLV2uvLn8RFdGytmOfYs3/A4rDwDf17TPuh0OTi0RG1Yj4ykeA0dXQvmoqOeWb4t5cM3xZc4MGPDXs442hBy575Z3vO7cNzUAAAHlicNG2LhZFTjJZSjJJprtQZUvalotWdphw9H6m4XDYiOJpjKuUdrKKm3D0lk9zzy4mEY4id4T83FNRmwziyTvHjtzSAzVzyxOGjZFwsipxe5xkk012phlS9qW7VZ2lFsbydYOxtwVlOfRXPd4KSeRrnFWVti45qqettb3x9tmpXyYYZPfdfJdWdS96geeZq3T5Q6jblWsfP7u7ofVHC4RqddWc1wssbnJd2fDwMopEIGp4nqdRHZvbl4Ryh3EZoDIEZ0xqNhcVbK+anGct83XPJSeSWbTTWe4wtjiVnpuL6jBjjHXaYjpvDqaC0JVga+aoi0m9qTlJycpNJZtvsSMq1iI2hF1Wry6m/byTz6PnT2g68dWqrnNRUtrKEtnNpNLN+J5asWjaXuk1eTS37ePbfpzaGhdS8Ng7lfVtuSTS257S9Ljuy4mNcdazvCRquK59Rj83fbb2QkZsVoBwNPao4fHWK27b2ox2U4T2d2be/zZhakW5yn6TiWfS1mmPbaefON3tq/q5TgFNUOeU2nJTntb0ss1uPa0ivRhrNdl1UxOTbl4Q2dK6GoxaUb6o2ZcHJb13SW9HsxE9WrBqs2Cd8VphwbeTnBPhGyP2bp/wAczX5qqxrxzVx3xPwh5/4bYP8A93+c/wCg8zVl/wAe1fs+TpaB1Pw+Btd1PObTg4PbntLZbi3uy45xRlXHFeiLq+J59VTsZNtt9+UJAZq8AAAMMCH6Tsw2Jvlg8W1h8RHfTZuira36soSe6XU4Pemn0ZMl4pyY69unOO+EXLjpkna3KfFH9Kar30b1HnodE61n5x4r3k3Hqsd+/afarsmlyU9sOK0SN0ZgAB8yrT4xT70mHu8ulofRt93oYdSjDPe1KVdab4t5bn4bzVkyY6c7N2KmTJO1d/0T3QGrMMNlZP5239I1uj2RXR38Stzam2TlHKFng0tcfOecu+RkoAAAAAAAAAAAAAAAAAAAAAAAAAAAAAAAAAABw9a9WKdJU81csms3XbHLbg31Z8V1rgzbhzWxW3q15MdbxzVNpjUrSeDzjVK2+peq8Pbbw6M68814ZrtLTHqcGTryn2whWw5a9EbhViqnkoYiL6U6rvemiV2qT3wjzSZ6xLs6Mwukr2lXhbJ/WnS64+MpZI13y4q9bEaabdIlPNAajXv08dZCK/Q4fNv9ab+CXiQsutjpjj4ykU0Ef1SleE1Xwte9VKT65tz+O4iW1OS3WUmmlxV7nXjBJZJZJcEtyNDfs+g9AAAAAAAAAAAAAAAAAAAAAAAAAAAAAAAAAAAAAADGQADIAAAAAAAAAAAAAAAAAAAAAAAAAAAAAAAAAAAAAAAAAAAAAAAAAAAAAAAAAAAAAAAAAAAAAAAAAAAAAAAAAAAAAAAAAAAAAAAAAAAAAAAAAAAAAAAAAAAAAAAAAAAAAAAAAAAAAAAAAAAAAAAAAAAAAAAAAAAAAAAAAAAAAAAAAAAAAAAAAAAAAAAAAAAAAAAAAAAAAAAAAAAAAAAAAAAAAAAAAH//2Q=="/>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 name="Titre 1"/>
          <p:cNvSpPr txBox="1">
            <a:spLocks/>
          </p:cNvSpPr>
          <p:nvPr/>
        </p:nvSpPr>
        <p:spPr>
          <a:xfrm>
            <a:off x="838200" y="365125"/>
            <a:ext cx="10515600"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err="1" smtClean="0">
                <a:solidFill>
                  <a:schemeClr val="accent1">
                    <a:lumMod val="50000"/>
                  </a:schemeClr>
                </a:solidFill>
                <a:latin typeface="Arial" panose="020B0604020202020204" pitchFamily="34" charset="0"/>
                <a:cs typeface="Arial" panose="020B0604020202020204" pitchFamily="34" charset="0"/>
              </a:rPr>
              <a:t>Cfdp</a:t>
            </a:r>
            <a:endParaRPr lang="fr-FR" dirty="0">
              <a:solidFill>
                <a:schemeClr val="accent1">
                  <a:lumMod val="50000"/>
                </a:schemeClr>
              </a:solidFill>
              <a:latin typeface="Arial" panose="020B0604020202020204" pitchFamily="34" charset="0"/>
              <a:cs typeface="Arial" panose="020B0604020202020204" pitchFamily="34" charset="0"/>
            </a:endParaRPr>
          </a:p>
          <a:p>
            <a:pPr algn="ctr"/>
            <a:r>
              <a:rPr lang="fr-FR" sz="2800" i="1" dirty="0" smtClean="0">
                <a:solidFill>
                  <a:schemeClr val="accent1">
                    <a:lumMod val="50000"/>
                  </a:schemeClr>
                </a:solidFill>
                <a:latin typeface="Arial" panose="020B0604020202020204" pitchFamily="34" charset="0"/>
                <a:cs typeface="Arial" panose="020B0604020202020204" pitchFamily="34" charset="0"/>
              </a:rPr>
              <a:t>Protection juridique</a:t>
            </a:r>
            <a:endParaRPr lang="fr-FR" sz="2800" i="1" dirty="0">
              <a:latin typeface="Arial" panose="020B0604020202020204" pitchFamily="34" charset="0"/>
              <a:cs typeface="Arial" panose="020B0604020202020204" pitchFamily="34" charset="0"/>
            </a:endParaRPr>
          </a:p>
        </p:txBody>
      </p:sp>
      <p:sp>
        <p:nvSpPr>
          <p:cNvPr id="21" name="Espace réservé du contenu 9"/>
          <p:cNvSpPr txBox="1">
            <a:spLocks/>
          </p:cNvSpPr>
          <p:nvPr/>
        </p:nvSpPr>
        <p:spPr>
          <a:xfrm>
            <a:off x="838200" y="1825625"/>
            <a:ext cx="10515600" cy="18555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600" dirty="0" smtClean="0"/>
              <a:t>Afin d’assurer une protection juridique de qualité aux entreprises de transport routier adhérentes à l’OTRE, un contrat de groupe a été négocié avec la seule compagnie indépendante sur le marché français pour vous assurer la meilleure couverture possible et une gestion des litiges impartiale.</a:t>
            </a:r>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67520" cy="1318654"/>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6323" y="-1"/>
            <a:ext cx="1235677" cy="1235677"/>
          </a:xfrm>
          <a:prstGeom prst="rect">
            <a:avLst/>
          </a:prstGeom>
        </p:spPr>
      </p:pic>
      <p:sp>
        <p:nvSpPr>
          <p:cNvPr id="10" name="Espace réservé du contenu 9"/>
          <p:cNvSpPr txBox="1">
            <a:spLocks/>
          </p:cNvSpPr>
          <p:nvPr/>
        </p:nvSpPr>
        <p:spPr>
          <a:xfrm>
            <a:off x="838200" y="3523663"/>
            <a:ext cx="10515600" cy="2644418"/>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endParaRPr lang="fr-FR" sz="200" dirty="0" smtClean="0"/>
          </a:p>
          <a:p>
            <a:pPr marL="0" indent="0" fontAlgn="base">
              <a:buNone/>
            </a:pPr>
            <a:r>
              <a:rPr lang="fr-FR" sz="2600" dirty="0" smtClean="0"/>
              <a:t>Protection juridique complète :</a:t>
            </a:r>
          </a:p>
          <a:p>
            <a:pPr fontAlgn="base"/>
            <a:r>
              <a:rPr lang="fr-FR" sz="2000" dirty="0" smtClean="0"/>
              <a:t>La protection des relations clients,</a:t>
            </a:r>
          </a:p>
          <a:p>
            <a:pPr fontAlgn="base"/>
            <a:r>
              <a:rPr lang="fr-FR" sz="2000" dirty="0" smtClean="0"/>
              <a:t>la protection prud’homale,</a:t>
            </a:r>
          </a:p>
          <a:p>
            <a:pPr fontAlgn="base"/>
            <a:r>
              <a:rPr lang="fr-FR" sz="2000" dirty="0" smtClean="0"/>
              <a:t>la protection sociale,</a:t>
            </a:r>
          </a:p>
          <a:p>
            <a:pPr fontAlgn="base"/>
            <a:r>
              <a:rPr lang="fr-FR" sz="2000" dirty="0" smtClean="0"/>
              <a:t>la protection pénale,</a:t>
            </a:r>
          </a:p>
          <a:p>
            <a:pPr fontAlgn="base"/>
            <a:r>
              <a:rPr lang="fr-FR" sz="2000" dirty="0" smtClean="0"/>
              <a:t>Hotline juridique.</a:t>
            </a:r>
            <a:endParaRPr lang="fr-FR" sz="2000" dirty="0"/>
          </a:p>
          <a:p>
            <a:pPr marL="0" lvl="0" indent="0">
              <a:buNone/>
            </a:pPr>
            <a:endParaRPr lang="fr-FR" sz="1200" dirty="0" smtClean="0"/>
          </a:p>
          <a:p>
            <a:pPr marL="0" lvl="0" indent="0">
              <a:buNone/>
            </a:pPr>
            <a:endParaRPr lang="fr-FR" sz="1200" dirty="0"/>
          </a:p>
          <a:p>
            <a:pPr marL="0" lvl="0" indent="0">
              <a:buNone/>
            </a:pPr>
            <a:endParaRPr lang="fr-FR" sz="1200" dirty="0" smtClean="0"/>
          </a:p>
          <a:p>
            <a:pPr marL="0" lvl="0" indent="0">
              <a:buNone/>
            </a:pPr>
            <a:r>
              <a:rPr lang="fr-FR" sz="2000" dirty="0" smtClean="0"/>
              <a:t>196,88 </a:t>
            </a:r>
            <a:r>
              <a:rPr lang="fr-FR" sz="2000" dirty="0"/>
              <a:t>€ </a:t>
            </a:r>
            <a:r>
              <a:rPr lang="fr-FR" sz="2000" dirty="0" smtClean="0"/>
              <a:t>TTC </a:t>
            </a:r>
            <a:r>
              <a:rPr lang="fr-FR" sz="2000" dirty="0"/>
              <a:t>/ entreprise jusqu’à 3</a:t>
            </a:r>
            <a:r>
              <a:rPr lang="fr-FR" sz="2000" dirty="0" smtClean="0"/>
              <a:t>0 </a:t>
            </a:r>
            <a:r>
              <a:rPr lang="fr-FR" sz="2000" dirty="0"/>
              <a:t>salariés</a:t>
            </a:r>
            <a:br>
              <a:rPr lang="fr-FR" sz="2000" dirty="0"/>
            </a:br>
            <a:r>
              <a:rPr lang="fr-FR" sz="2000" dirty="0"/>
              <a:t>Au-delà, </a:t>
            </a:r>
            <a:r>
              <a:rPr lang="fr-FR" sz="2000" dirty="0" smtClean="0"/>
              <a:t>10,13 € TTC </a:t>
            </a:r>
            <a:r>
              <a:rPr lang="fr-FR" sz="2000" dirty="0"/>
              <a:t>par salarié </a:t>
            </a:r>
            <a:r>
              <a:rPr lang="fr-FR" sz="2000" dirty="0" smtClean="0"/>
              <a:t>supplémentaire jusqu’à </a:t>
            </a:r>
            <a:r>
              <a:rPr lang="fr-FR" sz="2000" dirty="0"/>
              <a:t>100, et 9 € TTC à partir du </a:t>
            </a:r>
            <a:r>
              <a:rPr lang="fr-FR" sz="2000" dirty="0" smtClean="0"/>
              <a:t>101</a:t>
            </a:r>
            <a:r>
              <a:rPr lang="fr-FR" sz="2000" baseline="30000" dirty="0" smtClean="0"/>
              <a:t>e</a:t>
            </a:r>
            <a:r>
              <a:rPr lang="fr-FR" sz="2000" dirty="0" smtClean="0"/>
              <a:t>.</a:t>
            </a:r>
          </a:p>
          <a:p>
            <a:pPr marL="0" lvl="0" indent="0">
              <a:buNone/>
            </a:pPr>
            <a:endParaRPr lang="fr-FR" sz="2000" dirty="0"/>
          </a:p>
        </p:txBody>
      </p:sp>
      <p:sp>
        <p:nvSpPr>
          <p:cNvPr id="2" name="ZoneTexte 1"/>
          <p:cNvSpPr txBox="1"/>
          <p:nvPr/>
        </p:nvSpPr>
        <p:spPr>
          <a:xfrm>
            <a:off x="961292" y="6199500"/>
            <a:ext cx="10199077" cy="553998"/>
          </a:xfrm>
          <a:prstGeom prst="rect">
            <a:avLst/>
          </a:prstGeom>
          <a:noFill/>
        </p:spPr>
        <p:txBody>
          <a:bodyPr wrap="square" rtlCol="0">
            <a:spAutoFit/>
          </a:bodyPr>
          <a:lstStyle/>
          <a:p>
            <a:pPr algn="ctr"/>
            <a:r>
              <a:rPr lang="fr-FR" sz="1500" dirty="0"/>
              <a:t>PPA inscrit sous le numéro ORIAS 07 001 698</a:t>
            </a:r>
          </a:p>
          <a:p>
            <a:pPr lvl="0" algn="ctr"/>
            <a:r>
              <a:rPr lang="fr-FR" sz="1500" i="1" dirty="0" smtClean="0"/>
              <a:t>/!\  </a:t>
            </a:r>
            <a:r>
              <a:rPr lang="fr-FR" sz="1500" i="1" dirty="0"/>
              <a:t>La taxe sur les conventions d’assurances de </a:t>
            </a:r>
            <a:r>
              <a:rPr lang="fr-FR" sz="1500" i="1" dirty="0" smtClean="0"/>
              <a:t>12,50 % n’est pas </a:t>
            </a:r>
            <a:r>
              <a:rPr lang="fr-FR" sz="1500" i="1" dirty="0"/>
              <a:t>déductible fiscalement</a:t>
            </a:r>
            <a:r>
              <a:rPr lang="fr-FR" sz="1500" i="1" dirty="0" smtClean="0"/>
              <a:t>.</a:t>
            </a:r>
            <a:endParaRPr lang="fr-FR" sz="1500" dirty="0"/>
          </a:p>
        </p:txBody>
      </p:sp>
    </p:spTree>
    <p:extLst>
      <p:ext uri="{BB962C8B-B14F-4D97-AF65-F5344CB8AC3E}">
        <p14:creationId xmlns:p14="http://schemas.microsoft.com/office/powerpoint/2010/main" val="1796625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dirty="0" err="1" smtClean="0">
                <a:solidFill>
                  <a:schemeClr val="accent1">
                    <a:lumMod val="50000"/>
                  </a:schemeClr>
                </a:solidFill>
                <a:latin typeface="Arial" panose="020B0604020202020204" pitchFamily="34" charset="0"/>
                <a:cs typeface="Arial" panose="020B0604020202020204" pitchFamily="34" charset="0"/>
              </a:rPr>
              <a:t>Apalt</a:t>
            </a:r>
            <a:r>
              <a:rPr lang="fr-FR" dirty="0" smtClean="0">
                <a:solidFill>
                  <a:schemeClr val="accent1">
                    <a:lumMod val="50000"/>
                  </a:schemeClr>
                </a:solidFill>
                <a:latin typeface="Arial" panose="020B0604020202020204" pitchFamily="34" charset="0"/>
                <a:cs typeface="Arial" panose="020B0604020202020204" pitchFamily="34" charset="0"/>
              </a:rPr>
              <a:t> - CFA TLV</a:t>
            </a:r>
            <a:br>
              <a:rPr lang="fr-FR" dirty="0" smtClean="0">
                <a:solidFill>
                  <a:schemeClr val="accent1">
                    <a:lumMod val="50000"/>
                  </a:schemeClr>
                </a:solidFill>
                <a:latin typeface="Arial" panose="020B0604020202020204" pitchFamily="34" charset="0"/>
                <a:cs typeface="Arial" panose="020B0604020202020204" pitchFamily="34" charset="0"/>
              </a:rPr>
            </a:br>
            <a:r>
              <a:rPr lang="fr-FR" sz="2800" i="1" dirty="0" smtClean="0">
                <a:solidFill>
                  <a:schemeClr val="accent1">
                    <a:lumMod val="50000"/>
                  </a:schemeClr>
                </a:solidFill>
                <a:latin typeface="Arial" panose="020B0604020202020204" pitchFamily="34" charset="0"/>
                <a:cs typeface="Arial" panose="020B0604020202020204" pitchFamily="34" charset="0"/>
              </a:rPr>
              <a:t>Formation professionnelle</a:t>
            </a:r>
            <a:endParaRPr lang="fr-FR" sz="2800" i="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825624"/>
            <a:ext cx="10515600" cy="3013075"/>
          </a:xfrm>
        </p:spPr>
        <p:txBody>
          <a:bodyPr>
            <a:noAutofit/>
          </a:bodyPr>
          <a:lstStyle/>
          <a:p>
            <a:pPr marL="0" indent="0" algn="just">
              <a:buNone/>
            </a:pPr>
            <a:r>
              <a:rPr lang="fr-FR" sz="2600" dirty="0" smtClean="0"/>
              <a:t>Centres de formations initiales qualifiantes </a:t>
            </a:r>
            <a:r>
              <a:rPr lang="fr-FR" sz="2600" dirty="0"/>
              <a:t>et diplômantes, </a:t>
            </a:r>
            <a:r>
              <a:rPr lang="fr-FR" sz="2600" dirty="0" smtClean="0"/>
              <a:t>les centres de formation CFA TLV proposent plusieurs métiers à l’apprentissage pour répondre aux besoins spécifiques des chefs d’entreprises du transport routier. En s’associant avec les transporteurs, l’</a:t>
            </a:r>
            <a:r>
              <a:rPr lang="fr-FR" sz="2600" dirty="0" err="1" smtClean="0"/>
              <a:t>Apalt</a:t>
            </a:r>
            <a:r>
              <a:rPr lang="fr-FR" sz="2600" dirty="0" smtClean="0"/>
              <a:t> travaille avec les professionnels pour former les futurs salariés selon les exigences de la réalité du terrain.</a:t>
            </a:r>
          </a:p>
          <a:p>
            <a:pPr marL="0" indent="0" algn="just">
              <a:buNone/>
            </a:pPr>
            <a:endParaRPr lang="fr-FR" sz="1000" dirty="0" smtClean="0"/>
          </a:p>
          <a:p>
            <a:pPr marL="0" indent="0" algn="just">
              <a:buNone/>
            </a:pPr>
            <a:r>
              <a:rPr lang="fr-FR" sz="2600" b="1" dirty="0" smtClean="0"/>
              <a:t>Formations proposées par les centres CFA TLV :</a:t>
            </a:r>
            <a:endParaRPr lang="fr-FR" sz="2600" b="1" dirty="0"/>
          </a:p>
          <a:p>
            <a:pPr marL="0" indent="0" algn="just">
              <a:buNone/>
            </a:pPr>
            <a:endParaRPr lang="fr-FR" sz="2600" dirty="0" smtClean="0"/>
          </a:p>
          <a:p>
            <a:pPr marL="0" indent="0" algn="just">
              <a:buNone/>
            </a:pPr>
            <a:endParaRPr lang="fr-FR" sz="2600" dirty="0"/>
          </a:p>
          <a:p>
            <a:pPr marL="0" indent="0" algn="just">
              <a:buNone/>
            </a:pPr>
            <a:endParaRPr lang="fr-FR" sz="2600" dirty="0" smtClean="0"/>
          </a:p>
          <a:p>
            <a:pPr marL="0" indent="0" algn="just">
              <a:buNone/>
            </a:pPr>
            <a:endParaRPr lang="fr-FR" sz="2600" dirty="0" smtClean="0"/>
          </a:p>
          <a:p>
            <a:pPr algn="just"/>
            <a:endParaRPr lang="fr-FR" sz="2600" dirty="0"/>
          </a:p>
        </p:txBody>
      </p:sp>
      <p:sp>
        <p:nvSpPr>
          <p:cNvPr id="8" name="Espace réservé du contenu 2"/>
          <p:cNvSpPr txBox="1">
            <a:spLocks/>
          </p:cNvSpPr>
          <p:nvPr/>
        </p:nvSpPr>
        <p:spPr>
          <a:xfrm>
            <a:off x="838200" y="4851400"/>
            <a:ext cx="10515600" cy="174783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fr-FR" sz="2600" dirty="0" smtClean="0"/>
              <a:t>CAP agent d’entreposage et de messagerie,</a:t>
            </a:r>
          </a:p>
          <a:p>
            <a:pPr fontAlgn="base"/>
            <a:r>
              <a:rPr lang="fr-FR" sz="2600" dirty="0" smtClean="0"/>
              <a:t>Conducteur livreur sur véhicule utilitaire léger,</a:t>
            </a:r>
          </a:p>
          <a:p>
            <a:pPr fontAlgn="base"/>
            <a:r>
              <a:rPr lang="fr-FR" sz="2600" dirty="0" smtClean="0"/>
              <a:t>Technicien supérieur des transports de personnes,</a:t>
            </a:r>
          </a:p>
          <a:p>
            <a:pPr fontAlgn="base"/>
            <a:r>
              <a:rPr lang="fr-FR" sz="2600" dirty="0" smtClean="0"/>
              <a:t>Technicien supérieur en transport logistique.</a:t>
            </a:r>
            <a:endParaRPr lang="fr-FR" sz="2600" dirty="0"/>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8900" y="0"/>
            <a:ext cx="1473100" cy="989084"/>
          </a:xfrm>
          <a:prstGeom prst="rect">
            <a:avLst/>
          </a:prstGeom>
        </p:spPr>
      </p:pic>
    </p:spTree>
    <p:extLst>
      <p:ext uri="{BB962C8B-B14F-4D97-AF65-F5344CB8AC3E}">
        <p14:creationId xmlns:p14="http://schemas.microsoft.com/office/powerpoint/2010/main" val="299666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txBox="1">
            <a:spLocks/>
          </p:cNvSpPr>
          <p:nvPr/>
        </p:nvSpPr>
        <p:spPr>
          <a:xfrm>
            <a:off x="838200" y="365125"/>
            <a:ext cx="10515600"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smtClean="0">
                <a:solidFill>
                  <a:schemeClr val="accent1">
                    <a:lumMod val="50000"/>
                  </a:schemeClr>
                </a:solidFill>
                <a:latin typeface="Arial" panose="020B0604020202020204" pitchFamily="34" charset="0"/>
                <a:cs typeface="Arial" panose="020B0604020202020204" pitchFamily="34" charset="0"/>
              </a:rPr>
              <a:t>Fuchs</a:t>
            </a:r>
          </a:p>
          <a:p>
            <a:pPr algn="ctr"/>
            <a:r>
              <a:rPr lang="fr-FR" sz="2800" i="1" dirty="0" smtClean="0">
                <a:solidFill>
                  <a:schemeClr val="accent1">
                    <a:lumMod val="50000"/>
                  </a:schemeClr>
                </a:solidFill>
                <a:latin typeface="Arial" panose="020B0604020202020204" pitchFamily="34" charset="0"/>
                <a:cs typeface="Arial" panose="020B0604020202020204" pitchFamily="34" charset="0"/>
              </a:rPr>
              <a:t>Lubrifiants</a:t>
            </a:r>
            <a:endParaRPr lang="fr-FR" sz="2800" i="1" dirty="0">
              <a:latin typeface="Arial" panose="020B0604020202020204" pitchFamily="34" charset="0"/>
              <a:cs typeface="Arial" panose="020B0604020202020204" pitchFamily="34" charset="0"/>
            </a:endParaRPr>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9940" y="0"/>
            <a:ext cx="1231970" cy="1231970"/>
          </a:xfrm>
          <a:prstGeom prst="rect">
            <a:avLst/>
          </a:prstGeom>
        </p:spPr>
      </p:pic>
      <p:sp>
        <p:nvSpPr>
          <p:cNvPr id="12" name="Espace réservé du contenu 9"/>
          <p:cNvSpPr txBox="1">
            <a:spLocks/>
          </p:cNvSpPr>
          <p:nvPr/>
        </p:nvSpPr>
        <p:spPr>
          <a:xfrm>
            <a:off x="838200" y="1825624"/>
            <a:ext cx="10515600" cy="4727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600" dirty="0" smtClean="0"/>
              <a:t>Partenaire historique de l’OTRE, Fuchs est un spécialiste des huiles moteur pour poids lourds. Quel que soit la marque du constructeur, Fuchs a développé des huiles spécifiques à chaque gamme de véhicule.</a:t>
            </a:r>
          </a:p>
          <a:p>
            <a:pPr marL="0" indent="0" algn="just">
              <a:buFont typeface="Arial" panose="020B0604020202020204" pitchFamily="34" charset="0"/>
              <a:buNone/>
            </a:pPr>
            <a:r>
              <a:rPr lang="fr-FR" sz="2600" dirty="0" smtClean="0"/>
              <a:t>Notre partenaire propose </a:t>
            </a:r>
            <a:r>
              <a:rPr lang="fr-FR" sz="2600" b="1" dirty="0" smtClean="0"/>
              <a:t>des offres sur mesure avec des prix préférentiels</a:t>
            </a:r>
            <a:r>
              <a:rPr lang="fr-FR" sz="2600" dirty="0" smtClean="0"/>
              <a:t> pour tous les adhérents OTRE.</a:t>
            </a:r>
          </a:p>
          <a:p>
            <a:pPr marL="0" indent="0">
              <a:buFont typeface="Arial" panose="020B0604020202020204" pitchFamily="34" charset="0"/>
              <a:buNone/>
            </a:pPr>
            <a:endParaRPr lang="fr-FR" sz="1000" dirty="0"/>
          </a:p>
          <a:p>
            <a:pPr marL="0" indent="0" fontAlgn="base">
              <a:buNone/>
            </a:pPr>
            <a:r>
              <a:rPr lang="fr-FR" sz="2600" b="1" dirty="0" smtClean="0"/>
              <a:t>Plus de performances pour :</a:t>
            </a:r>
          </a:p>
          <a:p>
            <a:pPr fontAlgn="base"/>
            <a:r>
              <a:rPr lang="fr-FR" sz="2600" dirty="0" smtClean="0"/>
              <a:t>Minimiser </a:t>
            </a:r>
            <a:r>
              <a:rPr lang="fr-FR" sz="2600" dirty="0"/>
              <a:t>les </a:t>
            </a:r>
            <a:r>
              <a:rPr lang="fr-FR" sz="2600" dirty="0" smtClean="0"/>
              <a:t>coûts,</a:t>
            </a:r>
          </a:p>
          <a:p>
            <a:pPr fontAlgn="base"/>
            <a:r>
              <a:rPr lang="fr-FR" sz="2600" dirty="0" smtClean="0"/>
              <a:t>Augmenter </a:t>
            </a:r>
            <a:r>
              <a:rPr lang="fr-FR" sz="2600" dirty="0"/>
              <a:t>la disponibilité des </a:t>
            </a:r>
            <a:r>
              <a:rPr lang="fr-FR" sz="2600" dirty="0" smtClean="0"/>
              <a:t>véhicules,</a:t>
            </a:r>
          </a:p>
          <a:p>
            <a:pPr fontAlgn="base"/>
            <a:r>
              <a:rPr lang="fr-FR" sz="2600" dirty="0" smtClean="0"/>
              <a:t>Économiser </a:t>
            </a:r>
            <a:r>
              <a:rPr lang="fr-FR" sz="2600" dirty="0"/>
              <a:t>du </a:t>
            </a:r>
            <a:r>
              <a:rPr lang="fr-FR" sz="2600" dirty="0" smtClean="0"/>
              <a:t>carburant.</a:t>
            </a:r>
            <a:endParaRPr lang="fr-FR" sz="2600" dirty="0"/>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spTree>
    <p:extLst>
      <p:ext uri="{BB962C8B-B14F-4D97-AF65-F5344CB8AC3E}">
        <p14:creationId xmlns:p14="http://schemas.microsoft.com/office/powerpoint/2010/main" val="3238674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838200" y="365125"/>
            <a:ext cx="10515600"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err="1" smtClean="0">
                <a:solidFill>
                  <a:schemeClr val="accent1">
                    <a:lumMod val="50000"/>
                  </a:schemeClr>
                </a:solidFill>
                <a:latin typeface="Arial" panose="020B0604020202020204" pitchFamily="34" charset="0"/>
                <a:cs typeface="Arial" panose="020B0604020202020204" pitchFamily="34" charset="0"/>
              </a:rPr>
              <a:t>GreeChem</a:t>
            </a:r>
            <a:endParaRPr lang="fr-FR" dirty="0" smtClean="0">
              <a:solidFill>
                <a:schemeClr val="accent1">
                  <a:lumMod val="50000"/>
                </a:schemeClr>
              </a:solidFill>
              <a:latin typeface="Arial" panose="020B0604020202020204" pitchFamily="34" charset="0"/>
              <a:cs typeface="Arial" panose="020B0604020202020204" pitchFamily="34" charset="0"/>
            </a:endParaRPr>
          </a:p>
          <a:p>
            <a:pPr algn="ctr"/>
            <a:r>
              <a:rPr lang="fr-FR" sz="2800" i="1" dirty="0" err="1" smtClean="0">
                <a:solidFill>
                  <a:schemeClr val="accent1">
                    <a:lumMod val="50000"/>
                  </a:schemeClr>
                </a:solidFill>
                <a:latin typeface="Arial" panose="020B0604020202020204" pitchFamily="34" charset="0"/>
                <a:cs typeface="Arial" panose="020B0604020202020204" pitchFamily="34" charset="0"/>
              </a:rPr>
              <a:t>AdBlue</a:t>
            </a:r>
            <a:endParaRPr lang="fr-FR" sz="2800" i="1" dirty="0">
              <a:latin typeface="Arial" panose="020B0604020202020204" pitchFamily="34" charset="0"/>
              <a:cs typeface="Arial" panose="020B0604020202020204" pitchFamily="34" charset="0"/>
            </a:endParaRPr>
          </a:p>
        </p:txBody>
      </p:sp>
      <p:pic>
        <p:nvPicPr>
          <p:cNvPr id="3076" name="Picture 4" descr="GreenChem Ad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4937" y="0"/>
            <a:ext cx="3907064" cy="556260"/>
          </a:xfrm>
          <a:prstGeom prst="rect">
            <a:avLst/>
          </a:prstGeom>
          <a:noFill/>
          <a:extLst>
            <a:ext uri="{909E8E84-426E-40DD-AFC4-6F175D3DCCD1}">
              <a14:hiddenFill xmlns:a14="http://schemas.microsoft.com/office/drawing/2010/main">
                <a:solidFill>
                  <a:srgbClr val="FFFFFF"/>
                </a:solidFill>
              </a14:hiddenFill>
            </a:ext>
          </a:extLst>
        </p:spPr>
      </p:pic>
      <p:sp>
        <p:nvSpPr>
          <p:cNvPr id="14" name="Espace réservé du contenu 9"/>
          <p:cNvSpPr txBox="1">
            <a:spLocks/>
          </p:cNvSpPr>
          <p:nvPr/>
        </p:nvSpPr>
        <p:spPr>
          <a:xfrm>
            <a:off x="838200" y="1825624"/>
            <a:ext cx="10515600" cy="4727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600" dirty="0" err="1" smtClean="0"/>
              <a:t>GreeChem</a:t>
            </a:r>
            <a:r>
              <a:rPr lang="fr-FR" sz="2600" dirty="0" smtClean="0"/>
              <a:t> AdBlue4you, a toujours été présent aux côtés de l’OTRE. Notre partenaire est reconnu pour son professionnalisme, sa viabilité, son écoute et son savoir-faire. Notre partenaire propose </a:t>
            </a:r>
            <a:r>
              <a:rPr lang="fr-FR" sz="2600" b="1" dirty="0" smtClean="0"/>
              <a:t>des offres sur mesure avec des prix préférentiels</a:t>
            </a:r>
            <a:r>
              <a:rPr lang="fr-FR" sz="2600" dirty="0" smtClean="0"/>
              <a:t> pour tous les adhérents OTRE.</a:t>
            </a:r>
          </a:p>
          <a:p>
            <a:pPr marL="0" indent="0">
              <a:buFont typeface="Arial" panose="020B0604020202020204" pitchFamily="34" charset="0"/>
              <a:buNone/>
            </a:pPr>
            <a:endParaRPr lang="fr-FR" sz="1000" dirty="0"/>
          </a:p>
          <a:p>
            <a:pPr marL="0" indent="0" fontAlgn="base">
              <a:buNone/>
            </a:pPr>
            <a:r>
              <a:rPr lang="fr-FR" sz="2600" b="1" dirty="0" smtClean="0"/>
              <a:t>Plus de performances pour :</a:t>
            </a:r>
          </a:p>
          <a:p>
            <a:pPr fontAlgn="base"/>
            <a:r>
              <a:rPr lang="fr-FR" sz="2600" dirty="0" err="1"/>
              <a:t>GreenChem</a:t>
            </a:r>
            <a:r>
              <a:rPr lang="fr-FR" sz="2600" dirty="0"/>
              <a:t> </a:t>
            </a:r>
            <a:r>
              <a:rPr lang="fr-FR" sz="2600" dirty="0" smtClean="0"/>
              <a:t>contrôle toute la chaîne de l’</a:t>
            </a:r>
            <a:r>
              <a:rPr lang="fr-FR" sz="2600" dirty="0" err="1" smtClean="0"/>
              <a:t>AdBlue</a:t>
            </a:r>
            <a:r>
              <a:rPr lang="fr-FR" sz="2600" dirty="0" smtClean="0"/>
              <a:t> qu’il propose, de </a:t>
            </a:r>
            <a:r>
              <a:rPr lang="fr-FR" sz="2600" dirty="0"/>
              <a:t>la production </a:t>
            </a:r>
            <a:r>
              <a:rPr lang="fr-FR" sz="2600" dirty="0" smtClean="0"/>
              <a:t>à </a:t>
            </a:r>
            <a:r>
              <a:rPr lang="fr-FR" sz="2600" dirty="0"/>
              <a:t>la </a:t>
            </a:r>
            <a:r>
              <a:rPr lang="fr-FR" sz="2600" dirty="0" smtClean="0"/>
              <a:t>distribution, pour une meilleure qualité,</a:t>
            </a:r>
          </a:p>
          <a:p>
            <a:pPr fontAlgn="base"/>
            <a:r>
              <a:rPr lang="fr-FR" sz="2600" dirty="0"/>
              <a:t>P</a:t>
            </a:r>
            <a:r>
              <a:rPr lang="fr-FR" sz="2600" dirty="0" smtClean="0"/>
              <a:t>lus </a:t>
            </a:r>
            <a:r>
              <a:rPr lang="fr-FR" sz="2600" dirty="0"/>
              <a:t>de 1 000 points de ravitaillement dans tout le pays</a:t>
            </a:r>
            <a:r>
              <a:rPr lang="fr-FR" sz="2600" dirty="0" smtClean="0"/>
              <a:t>,</a:t>
            </a:r>
          </a:p>
          <a:p>
            <a:pPr fontAlgn="base"/>
            <a:r>
              <a:rPr lang="fr-FR" sz="2600" dirty="0"/>
              <a:t>D</a:t>
            </a:r>
            <a:r>
              <a:rPr lang="fr-FR" sz="2600" dirty="0" smtClean="0"/>
              <a:t>es </a:t>
            </a:r>
            <a:r>
              <a:rPr lang="fr-FR" sz="2600" dirty="0"/>
              <a:t>équipements fiables et de haute </a:t>
            </a:r>
            <a:r>
              <a:rPr lang="fr-FR" sz="2600" dirty="0" smtClean="0"/>
              <a:t>qualité avec des </a:t>
            </a:r>
            <a:r>
              <a:rPr lang="fr-FR" sz="2600" dirty="0"/>
              <a:t>services de maintenance et d'après-vente extrêmement réactifs</a:t>
            </a:r>
            <a:r>
              <a:rPr lang="fr-FR" sz="2600" dirty="0" smtClean="0"/>
              <a:t>.</a:t>
            </a:r>
            <a:endParaRPr lang="fr-FR" sz="2600" dirty="0">
              <a:solidFill>
                <a:srgbClr val="0000FF"/>
              </a:solidFill>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spTree>
    <p:extLst>
      <p:ext uri="{BB962C8B-B14F-4D97-AF65-F5344CB8AC3E}">
        <p14:creationId xmlns:p14="http://schemas.microsoft.com/office/powerpoint/2010/main" val="1739427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dirty="0" smtClean="0">
                <a:solidFill>
                  <a:schemeClr val="accent1">
                    <a:lumMod val="50000"/>
                  </a:schemeClr>
                </a:solidFill>
                <a:latin typeface="Arial" panose="020B0604020202020204" pitchFamily="34" charset="0"/>
                <a:cs typeface="Arial" panose="020B0604020202020204" pitchFamily="34" charset="0"/>
              </a:rPr>
              <a:t>Groupe Promotrans</a:t>
            </a:r>
            <a:br>
              <a:rPr lang="fr-FR" dirty="0" smtClean="0">
                <a:solidFill>
                  <a:schemeClr val="accent1">
                    <a:lumMod val="50000"/>
                  </a:schemeClr>
                </a:solidFill>
                <a:latin typeface="Arial" panose="020B0604020202020204" pitchFamily="34" charset="0"/>
                <a:cs typeface="Arial" panose="020B0604020202020204" pitchFamily="34" charset="0"/>
              </a:rPr>
            </a:br>
            <a:r>
              <a:rPr lang="fr-FR" sz="2800" i="1" dirty="0" smtClean="0">
                <a:solidFill>
                  <a:schemeClr val="accent1">
                    <a:lumMod val="50000"/>
                  </a:schemeClr>
                </a:solidFill>
                <a:latin typeface="Arial" panose="020B0604020202020204" pitchFamily="34" charset="0"/>
                <a:cs typeface="Arial" panose="020B0604020202020204" pitchFamily="34" charset="0"/>
              </a:rPr>
              <a:t>Formation professionnelle</a:t>
            </a:r>
            <a:endParaRPr lang="fr-FR" sz="2800" i="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825624"/>
            <a:ext cx="10515600" cy="3013075"/>
          </a:xfrm>
        </p:spPr>
        <p:txBody>
          <a:bodyPr>
            <a:noAutofit/>
          </a:bodyPr>
          <a:lstStyle/>
          <a:p>
            <a:pPr marL="0" indent="0" algn="just">
              <a:buNone/>
            </a:pPr>
            <a:r>
              <a:rPr lang="fr-FR" sz="2600" dirty="0"/>
              <a:t>Du perfectionnement en formation continue </a:t>
            </a:r>
            <a:r>
              <a:rPr lang="fr-FR" sz="2600" dirty="0" smtClean="0"/>
              <a:t>aux </a:t>
            </a:r>
            <a:r>
              <a:rPr lang="fr-FR" sz="2600" dirty="0"/>
              <a:t>formations qualifiantes et diplômantes, en passant par le bac pro et les titres </a:t>
            </a:r>
            <a:r>
              <a:rPr lang="fr-FR" sz="2600" dirty="0" smtClean="0"/>
              <a:t>inscrits </a:t>
            </a:r>
            <a:r>
              <a:rPr lang="fr-FR" sz="2600" dirty="0"/>
              <a:t>au </a:t>
            </a:r>
            <a:r>
              <a:rPr lang="fr-FR" sz="2600" dirty="0" smtClean="0"/>
              <a:t>RNCP, Promotrans est l’organisme de formation national  référencé et partenaire de l’OTRE. Des remises sont proposées aux adhérents OTRE pour certaines formations obligatoires.</a:t>
            </a:r>
          </a:p>
          <a:p>
            <a:pPr marL="0" indent="0" algn="just">
              <a:buNone/>
            </a:pPr>
            <a:endParaRPr lang="fr-FR" sz="1000" dirty="0" smtClean="0"/>
          </a:p>
          <a:p>
            <a:pPr marL="0" indent="0" algn="just">
              <a:buNone/>
            </a:pPr>
            <a:r>
              <a:rPr lang="fr-FR" sz="2600" b="1" dirty="0"/>
              <a:t>Avec plus de 40 ans d’expérience, Promotrans propose </a:t>
            </a:r>
            <a:r>
              <a:rPr lang="fr-FR" sz="2600" b="1" dirty="0" smtClean="0"/>
              <a:t>plus de 3 000 000 d’heures de formation par an pour </a:t>
            </a:r>
            <a:r>
              <a:rPr lang="fr-FR" sz="2600" b="1" dirty="0"/>
              <a:t>:</a:t>
            </a:r>
          </a:p>
          <a:p>
            <a:pPr marL="0" indent="0" algn="just">
              <a:buNone/>
            </a:pPr>
            <a:endParaRPr lang="fr-FR" sz="2600" dirty="0" smtClean="0"/>
          </a:p>
          <a:p>
            <a:pPr marL="0" indent="0" algn="just">
              <a:buNone/>
            </a:pPr>
            <a:endParaRPr lang="fr-FR" sz="2600" dirty="0"/>
          </a:p>
          <a:p>
            <a:pPr marL="0" indent="0" algn="just">
              <a:buNone/>
            </a:pPr>
            <a:endParaRPr lang="fr-FR" sz="2600" dirty="0" smtClean="0"/>
          </a:p>
          <a:p>
            <a:pPr marL="0" indent="0" algn="just">
              <a:buNone/>
            </a:pPr>
            <a:endParaRPr lang="fr-FR" sz="2600" dirty="0" smtClean="0"/>
          </a:p>
          <a:p>
            <a:pPr algn="just"/>
            <a:endParaRPr lang="fr-FR" sz="2600"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6529" y="0"/>
            <a:ext cx="2635471" cy="808322"/>
          </a:xfrm>
          <a:prstGeom prst="rect">
            <a:avLst/>
          </a:prstGeom>
        </p:spPr>
      </p:pic>
      <p:sp>
        <p:nvSpPr>
          <p:cNvPr id="8" name="Espace réservé du contenu 2"/>
          <p:cNvSpPr txBox="1">
            <a:spLocks/>
          </p:cNvSpPr>
          <p:nvPr/>
        </p:nvSpPr>
        <p:spPr>
          <a:xfrm>
            <a:off x="838200" y="4851400"/>
            <a:ext cx="10515600" cy="174783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fr-FR" sz="2600" dirty="0" smtClean="0"/>
              <a:t>Le transport,</a:t>
            </a:r>
          </a:p>
          <a:p>
            <a:pPr fontAlgn="base"/>
            <a:r>
              <a:rPr lang="fr-FR" sz="2600" dirty="0" smtClean="0"/>
              <a:t>La logistique,</a:t>
            </a:r>
          </a:p>
          <a:p>
            <a:pPr fontAlgn="base"/>
            <a:r>
              <a:rPr lang="fr-FR" sz="2600" dirty="0" smtClean="0"/>
              <a:t>La sécurité,</a:t>
            </a:r>
          </a:p>
          <a:p>
            <a:pPr fontAlgn="base"/>
            <a:r>
              <a:rPr lang="fr-FR" sz="2600" dirty="0" smtClean="0"/>
              <a:t>Le voyage,</a:t>
            </a:r>
          </a:p>
          <a:p>
            <a:pPr fontAlgn="base"/>
            <a:r>
              <a:rPr lang="fr-FR" sz="2600" dirty="0" smtClean="0"/>
              <a:t>La maintenance,</a:t>
            </a:r>
          </a:p>
          <a:p>
            <a:pPr fontAlgn="base"/>
            <a:r>
              <a:rPr lang="fr-FR" sz="2600" dirty="0" smtClean="0"/>
              <a:t>L’exploitation.</a:t>
            </a:r>
            <a:endParaRPr lang="fr-FR" sz="2600" dirty="0"/>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spTree>
    <p:extLst>
      <p:ext uri="{BB962C8B-B14F-4D97-AF65-F5344CB8AC3E}">
        <p14:creationId xmlns:p14="http://schemas.microsoft.com/office/powerpoint/2010/main" val="2361965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a:spLocks noGrp="1"/>
          </p:cNvSpPr>
          <p:nvPr>
            <p:ph type="title"/>
          </p:nvPr>
        </p:nvSpPr>
        <p:spPr>
          <a:xfrm>
            <a:off x="838200" y="365125"/>
            <a:ext cx="10515600" cy="1325563"/>
          </a:xfrm>
        </p:spPr>
        <p:txBody>
          <a:bodyPr>
            <a:noAutofit/>
          </a:bodyPr>
          <a:lstStyle/>
          <a:p>
            <a:pPr algn="ctr"/>
            <a:r>
              <a:rPr lang="fr-FR" dirty="0" smtClean="0">
                <a:solidFill>
                  <a:schemeClr val="accent1">
                    <a:lumMod val="50000"/>
                  </a:schemeClr>
                </a:solidFill>
                <a:latin typeface="Arial" panose="020B0604020202020204" pitchFamily="34" charset="0"/>
                <a:cs typeface="Arial" panose="020B0604020202020204" pitchFamily="34" charset="0"/>
              </a:rPr>
              <a:t>Navocap</a:t>
            </a:r>
            <a:br>
              <a:rPr lang="fr-FR" dirty="0" smtClean="0">
                <a:solidFill>
                  <a:schemeClr val="accent1">
                    <a:lumMod val="50000"/>
                  </a:schemeClr>
                </a:solidFill>
                <a:latin typeface="Arial" panose="020B0604020202020204" pitchFamily="34" charset="0"/>
                <a:cs typeface="Arial" panose="020B0604020202020204" pitchFamily="34" charset="0"/>
              </a:rPr>
            </a:br>
            <a:r>
              <a:rPr lang="fr-FR" sz="2800" i="1" dirty="0" smtClean="0">
                <a:solidFill>
                  <a:schemeClr val="accent1">
                    <a:lumMod val="50000"/>
                  </a:schemeClr>
                </a:solidFill>
                <a:latin typeface="Arial" panose="020B0604020202020204" pitchFamily="34" charset="0"/>
                <a:cs typeface="Arial" panose="020B0604020202020204" pitchFamily="34" charset="0"/>
              </a:rPr>
              <a:t>Système </a:t>
            </a:r>
            <a:r>
              <a:rPr lang="fr-FR" sz="2800" i="1" dirty="0">
                <a:solidFill>
                  <a:schemeClr val="accent1">
                    <a:lumMod val="50000"/>
                  </a:schemeClr>
                </a:solidFill>
                <a:latin typeface="Arial" panose="020B0604020202020204" pitchFamily="34" charset="0"/>
                <a:cs typeface="Arial" panose="020B0604020202020204" pitchFamily="34" charset="0"/>
              </a:rPr>
              <a:t>d’information voyageurs (SIV)</a:t>
            </a:r>
            <a:endParaRPr lang="fr-FR" sz="2800" i="1" dirty="0">
              <a:latin typeface="Arial" panose="020B0604020202020204" pitchFamily="34" charset="0"/>
              <a:cs typeface="Arial" panose="020B0604020202020204" pitchFamily="34" charset="0"/>
            </a:endParaRPr>
          </a:p>
        </p:txBody>
      </p:sp>
      <p:sp>
        <p:nvSpPr>
          <p:cNvPr id="12" name="Espace réservé du contenu 2"/>
          <p:cNvSpPr>
            <a:spLocks noGrp="1"/>
          </p:cNvSpPr>
          <p:nvPr>
            <p:ph idx="1"/>
          </p:nvPr>
        </p:nvSpPr>
        <p:spPr>
          <a:xfrm>
            <a:off x="838200" y="1825624"/>
            <a:ext cx="10515600" cy="3013075"/>
          </a:xfrm>
        </p:spPr>
        <p:txBody>
          <a:bodyPr>
            <a:noAutofit/>
          </a:bodyPr>
          <a:lstStyle/>
          <a:p>
            <a:pPr marL="0" indent="0" algn="just">
              <a:buNone/>
            </a:pPr>
            <a:r>
              <a:rPr lang="fr-FR" sz="2600" dirty="0"/>
              <a:t>Notre partenaire </a:t>
            </a:r>
            <a:r>
              <a:rPr lang="fr-FR" sz="2600" dirty="0" smtClean="0"/>
              <a:t>est </a:t>
            </a:r>
            <a:r>
              <a:rPr lang="fr-FR" sz="2600" dirty="0"/>
              <a:t>référencé pour son </a:t>
            </a:r>
            <a:r>
              <a:rPr lang="fr-FR" sz="2600" dirty="0" smtClean="0"/>
              <a:t>excellence en tant que « Fournisseur </a:t>
            </a:r>
            <a:r>
              <a:rPr lang="fr-FR" sz="2600" dirty="0"/>
              <a:t>de données à hautes valeurs </a:t>
            </a:r>
            <a:r>
              <a:rPr lang="fr-FR" sz="2600" dirty="0" smtClean="0"/>
              <a:t>ajoutées » avec </a:t>
            </a:r>
            <a:r>
              <a:rPr lang="fr-FR" sz="2600" b="1" i="1" dirty="0" err="1" smtClean="0"/>
              <a:t>EasyGo</a:t>
            </a:r>
            <a:r>
              <a:rPr lang="fr-FR" sz="2600" dirty="0" smtClean="0"/>
              <a:t>, système d‘information voyageurs </a:t>
            </a:r>
            <a:r>
              <a:rPr lang="fr-FR" sz="2600" dirty="0"/>
              <a:t>(SIV) le plus vendu en </a:t>
            </a:r>
            <a:r>
              <a:rPr lang="fr-FR" sz="2600" dirty="0" smtClean="0"/>
              <a:t>France. Grâce </a:t>
            </a:r>
            <a:r>
              <a:rPr lang="fr-FR" sz="2600" dirty="0"/>
              <a:t>à notre partenariat, nos adhérents bénéficient d'un véritable </a:t>
            </a:r>
            <a:r>
              <a:rPr lang="fr-FR" sz="2600" b="1" i="1" dirty="0"/>
              <a:t>couteau suisse </a:t>
            </a:r>
            <a:r>
              <a:rPr lang="fr-FR" sz="2600" dirty="0"/>
              <a:t>capable d'informer les voyageurs, suivre les véhicules en temps réel, évaluer la qualité du service rendu, optimiser l'exploitation et la maintenance des équipements.</a:t>
            </a:r>
          </a:p>
          <a:p>
            <a:pPr marL="0" indent="0" algn="just">
              <a:buNone/>
            </a:pPr>
            <a:endParaRPr lang="fr-FR" sz="1000" dirty="0" smtClean="0"/>
          </a:p>
          <a:p>
            <a:pPr marL="0" indent="0" algn="just">
              <a:buNone/>
            </a:pPr>
            <a:r>
              <a:rPr lang="fr-FR" sz="2600" b="1" dirty="0" smtClean="0"/>
              <a:t>Un </a:t>
            </a:r>
            <a:r>
              <a:rPr lang="fr-FR" sz="2600" b="1" dirty="0"/>
              <a:t>service sur mesure pour les adhérents OTRE :</a:t>
            </a:r>
          </a:p>
          <a:p>
            <a:pPr algn="just"/>
            <a:r>
              <a:rPr lang="fr-FR" sz="2600" dirty="0"/>
              <a:t>Prix préférentiels sur toute la gamme,</a:t>
            </a:r>
          </a:p>
          <a:p>
            <a:pPr algn="just"/>
            <a:r>
              <a:rPr lang="fr-FR" sz="2600" dirty="0"/>
              <a:t>Un accompagnement personnalisé,</a:t>
            </a:r>
          </a:p>
          <a:p>
            <a:pPr algn="just"/>
            <a:r>
              <a:rPr lang="fr-FR" sz="2600" dirty="0"/>
              <a:t>Idéal pour les transporteurs voulant se différencier et améliorer leurs performances.</a:t>
            </a:r>
          </a:p>
          <a:p>
            <a:pPr marL="0" indent="0" algn="just">
              <a:buNone/>
            </a:pPr>
            <a:endParaRPr lang="fr-FR" sz="2600" dirty="0"/>
          </a:p>
          <a:p>
            <a:pPr marL="0" indent="0" algn="just">
              <a:buNone/>
            </a:pPr>
            <a:endParaRPr lang="fr-FR" sz="2600" dirty="0"/>
          </a:p>
          <a:p>
            <a:pPr marL="0" indent="0" algn="just">
              <a:buNone/>
            </a:pPr>
            <a:endParaRPr lang="fr-FR" sz="2600" dirty="0"/>
          </a:p>
          <a:p>
            <a:pPr algn="just"/>
            <a:endParaRPr lang="fr-FR" sz="2600" dirty="0"/>
          </a:p>
          <a:p>
            <a:pPr algn="just"/>
            <a:endParaRPr lang="fr-FR" sz="2600" dirty="0"/>
          </a:p>
        </p:txBody>
      </p:sp>
      <p:sp>
        <p:nvSpPr>
          <p:cNvPr id="13" name="Espace réservé du contenu 2"/>
          <p:cNvSpPr txBox="1">
            <a:spLocks/>
          </p:cNvSpPr>
          <p:nvPr/>
        </p:nvSpPr>
        <p:spPr>
          <a:xfrm>
            <a:off x="838200" y="4851400"/>
            <a:ext cx="10515600" cy="174783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fr-FR" sz="2600" dirty="0"/>
          </a:p>
        </p:txBody>
      </p:sp>
      <p:pic>
        <p:nvPicPr>
          <p:cNvPr id="14" name="Imag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6356" y="24606"/>
            <a:ext cx="1614887" cy="1003300"/>
          </a:xfrm>
          <a:prstGeom prst="rect">
            <a:avLst/>
          </a:prstGeom>
        </p:spPr>
      </p:pic>
    </p:spTree>
    <p:extLst>
      <p:ext uri="{BB962C8B-B14F-4D97-AF65-F5344CB8AC3E}">
        <p14:creationId xmlns:p14="http://schemas.microsoft.com/office/powerpoint/2010/main" val="3613558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dirty="0" smtClean="0">
                <a:solidFill>
                  <a:schemeClr val="accent1">
                    <a:lumMod val="50000"/>
                  </a:schemeClr>
                </a:solidFill>
                <a:latin typeface="Arial" panose="020B0604020202020204" pitchFamily="34" charset="0"/>
                <a:cs typeface="Arial" panose="020B0604020202020204" pitchFamily="34" charset="0"/>
              </a:rPr>
              <a:t>Orange by </a:t>
            </a:r>
            <a:r>
              <a:rPr lang="fr-FR" dirty="0" err="1" smtClean="0">
                <a:solidFill>
                  <a:schemeClr val="accent1">
                    <a:lumMod val="50000"/>
                  </a:schemeClr>
                </a:solidFill>
                <a:latin typeface="Arial" panose="020B0604020202020204" pitchFamily="34" charset="0"/>
                <a:cs typeface="Arial" panose="020B0604020202020204" pitchFamily="34" charset="0"/>
              </a:rPr>
              <a:t>Easycomm</a:t>
            </a:r>
            <a:r>
              <a:rPr lang="fr-FR" dirty="0" smtClean="0">
                <a:solidFill>
                  <a:schemeClr val="accent1">
                    <a:lumMod val="50000"/>
                  </a:schemeClr>
                </a:solidFill>
                <a:latin typeface="Arial" panose="020B0604020202020204" pitchFamily="34" charset="0"/>
                <a:cs typeface="Arial" panose="020B0604020202020204" pitchFamily="34" charset="0"/>
              </a:rPr>
              <a:t/>
            </a:r>
            <a:br>
              <a:rPr lang="fr-FR" dirty="0" smtClean="0">
                <a:solidFill>
                  <a:schemeClr val="accent1">
                    <a:lumMod val="50000"/>
                  </a:schemeClr>
                </a:solidFill>
                <a:latin typeface="Arial" panose="020B0604020202020204" pitchFamily="34" charset="0"/>
                <a:cs typeface="Arial" panose="020B0604020202020204" pitchFamily="34" charset="0"/>
              </a:rPr>
            </a:br>
            <a:r>
              <a:rPr lang="fr-FR" sz="2800" i="1" dirty="0" smtClean="0">
                <a:solidFill>
                  <a:schemeClr val="accent1">
                    <a:lumMod val="50000"/>
                  </a:schemeClr>
                </a:solidFill>
                <a:latin typeface="Arial" panose="020B0604020202020204" pitchFamily="34" charset="0"/>
                <a:cs typeface="Arial" panose="020B0604020202020204" pitchFamily="34" charset="0"/>
              </a:rPr>
              <a:t>Téléphonie mobile, fixe, géolocalisation et Internet</a:t>
            </a:r>
            <a:endParaRPr lang="fr-FR" sz="2800" i="1" dirty="0">
              <a:latin typeface="Arial" panose="020B0604020202020204" pitchFamily="34" charset="0"/>
              <a:cs typeface="Arial" panose="020B0604020202020204" pitchFamily="34" charset="0"/>
            </a:endParaRPr>
          </a:p>
        </p:txBody>
      </p:sp>
      <p:sp>
        <p:nvSpPr>
          <p:cNvPr id="9" name="Espace réservé du contenu 2"/>
          <p:cNvSpPr>
            <a:spLocks noGrp="1"/>
          </p:cNvSpPr>
          <p:nvPr>
            <p:ph idx="1"/>
          </p:nvPr>
        </p:nvSpPr>
        <p:spPr>
          <a:xfrm>
            <a:off x="838200" y="1825624"/>
            <a:ext cx="10515600" cy="4784726"/>
          </a:xfrm>
        </p:spPr>
        <p:txBody>
          <a:bodyPr>
            <a:normAutofit/>
          </a:bodyPr>
          <a:lstStyle/>
          <a:p>
            <a:pPr marL="0" indent="0" algn="just">
              <a:buNone/>
            </a:pPr>
            <a:r>
              <a:rPr lang="fr-FR" sz="2600" dirty="0" smtClean="0"/>
              <a:t>Notre partenaire </a:t>
            </a:r>
            <a:r>
              <a:rPr lang="fr-FR" sz="2600" dirty="0" err="1" smtClean="0"/>
              <a:t>Easycomm</a:t>
            </a:r>
            <a:r>
              <a:rPr lang="fr-FR" sz="2600" dirty="0" smtClean="0"/>
              <a:t> est référencé pour son professionnalisme, son savoir-faire et son service irréprochable. Un numéro unique, où que vous soyez en France, pour des interlocuteurs privilégiés qui maîtrisent tous les éléments clés de notre accord-cadre, connaissent votre dossier et assurent le service après-vente.</a:t>
            </a:r>
          </a:p>
          <a:p>
            <a:pPr marL="0" indent="0" algn="just">
              <a:buNone/>
            </a:pPr>
            <a:endParaRPr lang="fr-FR" sz="1000" dirty="0" smtClean="0"/>
          </a:p>
          <a:p>
            <a:pPr marL="0" indent="0" algn="just">
              <a:buNone/>
            </a:pPr>
            <a:r>
              <a:rPr lang="fr-FR" sz="2600" b="1" dirty="0" smtClean="0"/>
              <a:t>Un service sur mesure pour les adhérents OTRE :</a:t>
            </a:r>
          </a:p>
          <a:p>
            <a:pPr algn="just"/>
            <a:r>
              <a:rPr lang="fr-FR" sz="2600" dirty="0"/>
              <a:t>Prix préférentiels sur tous les </a:t>
            </a:r>
            <a:r>
              <a:rPr lang="fr-FR" sz="2600" dirty="0" smtClean="0"/>
              <a:t>produits (jusqu’à </a:t>
            </a:r>
            <a:r>
              <a:rPr lang="fr-FR" sz="2600" dirty="0"/>
              <a:t>7</a:t>
            </a:r>
            <a:r>
              <a:rPr lang="fr-FR" sz="2600" dirty="0" smtClean="0"/>
              <a:t>0 </a:t>
            </a:r>
            <a:r>
              <a:rPr lang="fr-FR" sz="2600" dirty="0"/>
              <a:t>% de remise</a:t>
            </a:r>
            <a:r>
              <a:rPr lang="fr-FR" sz="2600" dirty="0" smtClean="0"/>
              <a:t>),</a:t>
            </a:r>
          </a:p>
          <a:p>
            <a:pPr algn="just"/>
            <a:r>
              <a:rPr lang="fr-FR" sz="2600" dirty="0" smtClean="0"/>
              <a:t>Des formules mobiles adaptées pour tous… les conducteurs, les responsables d’exploitation, les chefs d’entreprises, etc.</a:t>
            </a:r>
          </a:p>
          <a:p>
            <a:pPr algn="just"/>
            <a:r>
              <a:rPr lang="fr-FR" sz="2600" dirty="0" smtClean="0"/>
              <a:t>Le réseau Orange et le service professionnel d’</a:t>
            </a:r>
            <a:r>
              <a:rPr lang="fr-FR" sz="2600" dirty="0" err="1" smtClean="0"/>
              <a:t>Easycomm</a:t>
            </a:r>
            <a:r>
              <a:rPr lang="fr-FR" sz="2600" dirty="0" smtClean="0"/>
              <a:t>.</a:t>
            </a:r>
            <a:endParaRPr lang="fr-FR" sz="2600" dirty="0"/>
          </a:p>
          <a:p>
            <a:pPr marL="0" indent="0" algn="just">
              <a:buNone/>
            </a:pPr>
            <a:endParaRPr lang="fr-FR" sz="2600" dirty="0" smtClean="0"/>
          </a:p>
          <a:p>
            <a:pPr marL="0" indent="0" algn="just">
              <a:buNone/>
            </a:pPr>
            <a:endParaRPr lang="fr-FR" sz="2600" dirty="0"/>
          </a:p>
          <a:p>
            <a:pPr marL="0" indent="0" algn="just">
              <a:buNone/>
            </a:pPr>
            <a:endParaRPr lang="fr-FR" sz="2600" dirty="0" smtClean="0"/>
          </a:p>
          <a:p>
            <a:pPr marL="0" indent="0" algn="just">
              <a:buNone/>
            </a:pPr>
            <a:endParaRPr lang="fr-FR" sz="2600" dirty="0" smtClean="0"/>
          </a:p>
          <a:p>
            <a:pPr algn="just"/>
            <a:endParaRPr lang="fr-FR" sz="2600"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0" y="-602"/>
            <a:ext cx="1567520" cy="1318654"/>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16390" y="0"/>
            <a:ext cx="1375610" cy="916815"/>
          </a:xfrm>
          <a:prstGeom prst="rect">
            <a:avLst/>
          </a:prstGeom>
        </p:spPr>
      </p:pic>
    </p:spTree>
    <p:extLst>
      <p:ext uri="{BB962C8B-B14F-4D97-AF65-F5344CB8AC3E}">
        <p14:creationId xmlns:p14="http://schemas.microsoft.com/office/powerpoint/2010/main" val="3611584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10343</TotalTime>
  <Words>1105</Words>
  <Application>Microsoft Office PowerPoint</Application>
  <PresentationFormat>Personnalisé</PresentationFormat>
  <Paragraphs>147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Les partenaires de l’OTRE</vt:lpstr>
      <vt:lpstr>Présentation PowerPoint</vt:lpstr>
      <vt:lpstr>Présentation PowerPoint</vt:lpstr>
      <vt:lpstr>Apalt - CFA TLV Formation professionnelle</vt:lpstr>
      <vt:lpstr>Présentation PowerPoint</vt:lpstr>
      <vt:lpstr>Présentation PowerPoint</vt:lpstr>
      <vt:lpstr>Groupe Promotrans Formation professionnelle</vt:lpstr>
      <vt:lpstr>Navocap Système d’information voyageurs (SIV)</vt:lpstr>
      <vt:lpstr>Orange by Easycomm Téléphonie mobile, fixe, géolocalisation et Internet</vt:lpstr>
      <vt:lpstr>SFR Téléphonie mobile, fixe, géolocalisation et Internet</vt:lpstr>
      <vt:lpstr>SOLOCAL Référencement sur pagesjaunes.fr et création de site Internet</vt:lpstr>
      <vt:lpstr>Total Carburant et péage</vt:lpstr>
      <vt:lpstr>Würth Outillages et matériels professionnels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ASSEMBLEE GENERALE  OTRE Champagne-Ardenne</dc:title>
  <dc:creator>Caroline</dc:creator>
  <cp:lastModifiedBy>DENIS</cp:lastModifiedBy>
  <cp:revision>95</cp:revision>
  <dcterms:created xsi:type="dcterms:W3CDTF">2015-01-27T10:56:35Z</dcterms:created>
  <dcterms:modified xsi:type="dcterms:W3CDTF">2016-04-19T12:00:41Z</dcterms:modified>
</cp:coreProperties>
</file>